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4"/>
  </p:sldMasterIdLst>
  <p:notesMasterIdLst>
    <p:notesMasterId r:id="rId44"/>
  </p:notesMasterIdLst>
  <p:handoutMasterIdLst>
    <p:handoutMasterId r:id="rId45"/>
  </p:handoutMasterIdLst>
  <p:sldIdLst>
    <p:sldId id="256" r:id="rId5"/>
    <p:sldId id="260" r:id="rId6"/>
    <p:sldId id="261" r:id="rId7"/>
    <p:sldId id="269" r:id="rId8"/>
    <p:sldId id="270" r:id="rId9"/>
    <p:sldId id="271" r:id="rId10"/>
    <p:sldId id="285" r:id="rId11"/>
    <p:sldId id="287" r:id="rId12"/>
    <p:sldId id="288" r:id="rId13"/>
    <p:sldId id="272" r:id="rId14"/>
    <p:sldId id="273" r:id="rId15"/>
    <p:sldId id="279" r:id="rId16"/>
    <p:sldId id="284" r:id="rId17"/>
    <p:sldId id="274" r:id="rId18"/>
    <p:sldId id="289" r:id="rId19"/>
    <p:sldId id="290" r:id="rId20"/>
    <p:sldId id="280" r:id="rId21"/>
    <p:sldId id="282" r:id="rId22"/>
    <p:sldId id="281" r:id="rId23"/>
    <p:sldId id="283" r:id="rId24"/>
    <p:sldId id="291" r:id="rId25"/>
    <p:sldId id="292" r:id="rId26"/>
    <p:sldId id="306" r:id="rId27"/>
    <p:sldId id="293" r:id="rId28"/>
    <p:sldId id="294" r:id="rId29"/>
    <p:sldId id="295" r:id="rId30"/>
    <p:sldId id="298" r:id="rId31"/>
    <p:sldId id="296" r:id="rId32"/>
    <p:sldId id="297" r:id="rId33"/>
    <p:sldId id="299" r:id="rId34"/>
    <p:sldId id="300" r:id="rId35"/>
    <p:sldId id="301" r:id="rId36"/>
    <p:sldId id="303" r:id="rId37"/>
    <p:sldId id="308" r:id="rId38"/>
    <p:sldId id="311" r:id="rId39"/>
    <p:sldId id="304" r:id="rId40"/>
    <p:sldId id="305" r:id="rId41"/>
    <p:sldId id="310" r:id="rId42"/>
    <p:sldId id="30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707" autoAdjust="0"/>
  </p:normalViewPr>
  <p:slideViewPr>
    <p:cSldViewPr snapToGrid="0">
      <p:cViewPr varScale="1">
        <p:scale>
          <a:sx n="95" d="100"/>
          <a:sy n="95" d="100"/>
        </p:scale>
        <p:origin x="11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0B7FD6-6B50-4C58-994F-82DC621427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CC7F2D-6B16-4B88-A4F8-ABD5316B4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1DC69-60C3-4CF7-A135-6E702ECCE0F0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CEF1E-1ACC-48D0-92B3-CB3D4FED50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188B4-83B8-4C82-AFAC-DC1E415458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9FFBD-F123-4881-BC93-591827BC61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21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EC7B-6C72-4FBB-87DF-2BD2CB7DC1E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A795-6F94-4A96-B820-B9038480D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46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for CG-FEM we will assume that boundary conditions are </a:t>
            </a:r>
            <a:r>
              <a:rPr lang="en-GB" b="1" dirty="0"/>
              <a:t>strongly imposed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650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DG = CG with weakly-imposed boundary conditions</a:t>
            </a:r>
          </a:p>
          <a:p>
            <a:r>
              <a:rPr lang="en-GB" dirty="0"/>
              <a:t>Hybrid FVM and CG-FEM</a:t>
            </a:r>
          </a:p>
          <a:p>
            <a:r>
              <a:rPr lang="en-GB" dirty="0"/>
              <a:t>Fluxes and high-order polynomials =&gt; can, for example, conserve certain laws for fluxes</a:t>
            </a:r>
          </a:p>
          <a:p>
            <a:r>
              <a:rPr lang="en-GB" dirty="0"/>
              <a:t>Fluxes give a way to communicate between elements</a:t>
            </a:r>
          </a:p>
          <a:p>
            <a:endParaRPr lang="en-GB" dirty="0"/>
          </a:p>
          <a:p>
            <a:r>
              <a:rPr lang="en-GB" dirty="0"/>
              <a:t>For polygonal elements, no useful CG alternative</a:t>
            </a:r>
          </a:p>
          <a:p>
            <a:r>
              <a:rPr lang="en-GB" dirty="0"/>
              <a:t>CG bad for advection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738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524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REFERENCE ELEMENTS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50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Very specific to 1D.</a:t>
            </a:r>
          </a:p>
          <a:p>
            <a:r>
              <a:rPr lang="en-GB" dirty="0"/>
              <a:t>What is 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08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Residual a posteriori error bound.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86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Placentas:</a:t>
            </a:r>
          </a:p>
          <a:p>
            <a:r>
              <a:rPr lang="en-GB" dirty="0"/>
              <a:t>	Blood flow is linked to the in-utero function: hope to compare real MRI data to an in-silico model.</a:t>
            </a:r>
          </a:p>
          <a:p>
            <a:r>
              <a:rPr lang="en-GB" dirty="0"/>
              <a:t>	To help with the contrasting situations: type 1 diabetes and pre-eclampsia</a:t>
            </a:r>
          </a:p>
          <a:p>
            <a:r>
              <a:rPr lang="en-GB" dirty="0"/>
              <a:t>	Want to create an in-silico test bed for scientists to detect issues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76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8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8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7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7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1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12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0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2.svg"/><Relationship Id="rId5" Type="http://schemas.openxmlformats.org/officeDocument/2006/relationships/image" Target="../media/image23.jpg"/><Relationship Id="rId10" Type="http://schemas.openxmlformats.org/officeDocument/2006/relationships/image" Target="../media/image11.png"/><Relationship Id="rId4" Type="http://schemas.openxmlformats.org/officeDocument/2006/relationships/image" Target="../media/image22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fem.blakey.famil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.sv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31.png"/><Relationship Id="rId4" Type="http://schemas.openxmlformats.org/officeDocument/2006/relationships/image" Target="../media/image3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.sv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31.png"/><Relationship Id="rId4" Type="http://schemas.openxmlformats.org/officeDocument/2006/relationships/image" Target="../media/image3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7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1.png"/><Relationship Id="rId4" Type="http://schemas.openxmlformats.org/officeDocument/2006/relationships/image" Target="../media/image38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9.gi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37.gif"/><Relationship Id="rId7" Type="http://schemas.openxmlformats.org/officeDocument/2006/relationships/image" Target="../media/image3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9.gif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1F489-B701-4C74-9747-27C8656A8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ckwell" panose="02060603020205020403" pitchFamily="18" charset="0"/>
              </a:rPr>
              <a:t>A Recipe for adaptive hp-</a:t>
            </a:r>
            <a:r>
              <a:rPr lang="en-US" dirty="0" err="1">
                <a:latin typeface="Rockwell" panose="02060603020205020403" pitchFamily="18" charset="0"/>
              </a:rPr>
              <a:t>fems</a:t>
            </a:r>
            <a:endParaRPr lang="en-US" dirty="0">
              <a:latin typeface="Rockwell" panose="02060603020205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99F35-1401-4ECD-9F96-7017DB9FA1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Adam Blakey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13F73E2-0601-4CB8-AE97-5FBC9D680FD6}"/>
              </a:ext>
            </a:extLst>
          </p:cNvPr>
          <p:cNvSpPr txBox="1">
            <a:spLocks/>
          </p:cNvSpPr>
          <p:nvPr/>
        </p:nvSpPr>
        <p:spPr>
          <a:xfrm>
            <a:off x="4789713" y="6123397"/>
            <a:ext cx="2607493" cy="42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Blakey Bakery Co.</a:t>
            </a:r>
          </a:p>
        </p:txBody>
      </p:sp>
      <p:pic>
        <p:nvPicPr>
          <p:cNvPr id="6" name="Graphic 5" descr="Chef male with solid fill">
            <a:extLst>
              <a:ext uri="{FF2B5EF4-FFF2-40B4-BE49-F238E27FC236}">
                <a16:creationId xmlns:a16="http://schemas.microsoft.com/office/drawing/2014/main" id="{1635E423-4942-4B1B-AEB7-DD1B369D0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3584" y="4843932"/>
            <a:ext cx="1344832" cy="134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0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53DD3-C27C-457D-ADDD-066D01CB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144" y="231140"/>
            <a:ext cx="9875520" cy="1356360"/>
          </a:xfrm>
        </p:spPr>
        <p:txBody>
          <a:bodyPr/>
          <a:lstStyle/>
          <a:p>
            <a:r>
              <a:rPr lang="en-US" dirty="0">
                <a:latin typeface="Rockwell" panose="02060603020205020403" pitchFamily="18" charset="0"/>
              </a:rPr>
              <a:t>Today’s Menu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87178F-4FE6-46B6-B2F1-49F5505A9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386673"/>
            <a:ext cx="9872871" cy="470932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Appetiser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Introductory analysis</a:t>
            </a:r>
          </a:p>
          <a:p>
            <a:r>
              <a:rPr lang="en-GB" b="1" dirty="0">
                <a:solidFill>
                  <a:srgbClr val="FF0000"/>
                </a:solidFill>
              </a:rPr>
              <a:t>A quick snack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Interactive example</a:t>
            </a:r>
          </a:p>
          <a:p>
            <a:r>
              <a:rPr lang="en-GB" b="1" dirty="0">
                <a:solidFill>
                  <a:srgbClr val="FFC000"/>
                </a:solidFill>
              </a:rPr>
              <a:t>Sorbet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C++ implementation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Numerical experiments</a:t>
            </a:r>
          </a:p>
          <a:p>
            <a:r>
              <a:rPr lang="en-GB" b="1" dirty="0">
                <a:solidFill>
                  <a:srgbClr val="7030A0"/>
                </a:solidFill>
              </a:rPr>
              <a:t>Main course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hp-adaptive FEMs in action</a:t>
            </a:r>
          </a:p>
          <a:p>
            <a:r>
              <a:rPr lang="en-GB" b="1" dirty="0">
                <a:solidFill>
                  <a:schemeClr val="accent6"/>
                </a:solidFill>
              </a:rPr>
              <a:t>Pudding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Future work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4" name="Graphic 3" descr="Covered plate with solid fill">
            <a:extLst>
              <a:ext uri="{FF2B5EF4-FFF2-40B4-BE49-F238E27FC236}">
                <a16:creationId xmlns:a16="http://schemas.microsoft.com/office/drawing/2014/main" id="{FA36A1FA-D451-4CB8-AAB3-48649A67A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345" y="4178958"/>
            <a:ext cx="534714" cy="534714"/>
          </a:xfrm>
          <a:prstGeom prst="rect">
            <a:avLst/>
          </a:prstGeom>
        </p:spPr>
      </p:pic>
      <p:pic>
        <p:nvPicPr>
          <p:cNvPr id="7" name="Graphic 6" descr="Ice cream with solid fill">
            <a:extLst>
              <a:ext uri="{FF2B5EF4-FFF2-40B4-BE49-F238E27FC236}">
                <a16:creationId xmlns:a16="http://schemas.microsoft.com/office/drawing/2014/main" id="{DA69AC40-D3E3-4848-B9C8-71D7AFDA6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002" y="3039679"/>
            <a:ext cx="534714" cy="534714"/>
          </a:xfrm>
          <a:prstGeom prst="rect">
            <a:avLst/>
          </a:prstGeom>
        </p:spPr>
      </p:pic>
      <p:pic>
        <p:nvPicPr>
          <p:cNvPr id="9" name="Graphic 8" descr="Pretzel with solid fill">
            <a:extLst>
              <a:ext uri="{FF2B5EF4-FFF2-40B4-BE49-F238E27FC236}">
                <a16:creationId xmlns:a16="http://schemas.microsoft.com/office/drawing/2014/main" id="{CD441C4E-D08A-4C6E-BB3D-2EB4AD8A31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002" y="2144329"/>
            <a:ext cx="534714" cy="534714"/>
          </a:xfrm>
          <a:prstGeom prst="rect">
            <a:avLst/>
          </a:prstGeom>
        </p:spPr>
      </p:pic>
      <p:pic>
        <p:nvPicPr>
          <p:cNvPr id="11" name="Graphic 10" descr="Cupcake with solid fill">
            <a:extLst>
              <a:ext uri="{FF2B5EF4-FFF2-40B4-BE49-F238E27FC236}">
                <a16:creationId xmlns:a16="http://schemas.microsoft.com/office/drawing/2014/main" id="{41017103-B04A-4660-A933-09B6BB9BD6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8747" y="5050880"/>
            <a:ext cx="534714" cy="534714"/>
          </a:xfrm>
          <a:prstGeom prst="rect">
            <a:avLst/>
          </a:prstGeom>
        </p:spPr>
      </p:pic>
      <p:pic>
        <p:nvPicPr>
          <p:cNvPr id="13" name="Graphic 12" descr="Bowl with solid fill">
            <a:extLst>
              <a:ext uri="{FF2B5EF4-FFF2-40B4-BE49-F238E27FC236}">
                <a16:creationId xmlns:a16="http://schemas.microsoft.com/office/drawing/2014/main" id="{5EF95211-CA08-4009-9E7D-0C6400FD38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4002" y="1386673"/>
            <a:ext cx="534714" cy="53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7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24ED-348B-46B5-BD4D-000890C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2" y="2057400"/>
            <a:ext cx="10878356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</a:rPr>
              <a:t>Differential equations are vital to understanding our universe:</a:t>
            </a:r>
          </a:p>
          <a:p>
            <a:r>
              <a:rPr lang="en-GB" dirty="0">
                <a:solidFill>
                  <a:schemeClr val="tx1"/>
                </a:solidFill>
              </a:rPr>
              <a:t>Fluid flow</a:t>
            </a:r>
          </a:p>
          <a:p>
            <a:r>
              <a:rPr lang="en-GB" dirty="0">
                <a:solidFill>
                  <a:schemeClr val="tx1"/>
                </a:solidFill>
              </a:rPr>
              <a:t>Weather prediction</a:t>
            </a:r>
          </a:p>
          <a:p>
            <a:r>
              <a:rPr lang="en-GB" dirty="0">
                <a:solidFill>
                  <a:schemeClr val="tx1"/>
                </a:solidFill>
              </a:rPr>
              <a:t>Space flight</a:t>
            </a:r>
          </a:p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</a:rPr>
              <a:t>Few have analytical solutions:</a:t>
            </a:r>
          </a:p>
          <a:p>
            <a:r>
              <a:rPr lang="en-GB" dirty="0">
                <a:solidFill>
                  <a:schemeClr val="tx1"/>
                </a:solidFill>
              </a:rPr>
              <a:t>Finite differences</a:t>
            </a:r>
          </a:p>
          <a:p>
            <a:r>
              <a:rPr lang="en-GB" dirty="0">
                <a:solidFill>
                  <a:schemeClr val="tx1"/>
                </a:solidFill>
              </a:rPr>
              <a:t>Finite volumes</a:t>
            </a:r>
          </a:p>
          <a:p>
            <a:r>
              <a:rPr lang="en-GB" dirty="0">
                <a:solidFill>
                  <a:schemeClr val="tx1"/>
                </a:solidFill>
              </a:rPr>
              <a:t>Finite element methods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Why FEMs?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A44724C0-2FA2-46C5-8FA0-E4CB46FF5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pic>
        <p:nvPicPr>
          <p:cNvPr id="1028" name="Picture 4" descr="Fluid Flow Tutorial">
            <a:extLst>
              <a:ext uri="{FF2B5EF4-FFF2-40B4-BE49-F238E27FC236}">
                <a16:creationId xmlns:a16="http://schemas.microsoft.com/office/drawing/2014/main" id="{56A05A6F-7DE4-4CC1-A62F-8E2A60FBC53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260" y="2778452"/>
            <a:ext cx="2851588" cy="122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45E9081-57DD-49E2-A110-78FA0B8FFADB}"/>
              </a:ext>
            </a:extLst>
          </p:cNvPr>
          <p:cNvSpPr txBox="1">
            <a:spLocks/>
          </p:cNvSpPr>
          <p:nvPr/>
        </p:nvSpPr>
        <p:spPr>
          <a:xfrm>
            <a:off x="8591701" y="2238736"/>
            <a:ext cx="2947765" cy="500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[Karl Sims]</a:t>
            </a:r>
          </a:p>
        </p:txBody>
      </p:sp>
      <p:pic>
        <p:nvPicPr>
          <p:cNvPr id="1030" name="Picture 6" descr="News highlights January to July 2019 | ECMWF">
            <a:extLst>
              <a:ext uri="{FF2B5EF4-FFF2-40B4-BE49-F238E27FC236}">
                <a16:creationId xmlns:a16="http://schemas.microsoft.com/office/drawing/2014/main" id="{A630B89D-D043-4D26-913B-B3C2AE90BBE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049" y="4555354"/>
            <a:ext cx="2188799" cy="182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88AFC85-4258-48E0-9FC1-C0A735904408}"/>
              </a:ext>
            </a:extLst>
          </p:cNvPr>
          <p:cNvSpPr txBox="1">
            <a:spLocks/>
          </p:cNvSpPr>
          <p:nvPr/>
        </p:nvSpPr>
        <p:spPr>
          <a:xfrm>
            <a:off x="9346049" y="4129313"/>
            <a:ext cx="2947765" cy="500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[ECMWF]</a:t>
            </a:r>
          </a:p>
        </p:txBody>
      </p:sp>
      <p:pic>
        <p:nvPicPr>
          <p:cNvPr id="1032" name="Picture 8" descr="Space Shuttle GIFs - Get the best GIF on GIPHY">
            <a:extLst>
              <a:ext uri="{FF2B5EF4-FFF2-40B4-BE49-F238E27FC236}">
                <a16:creationId xmlns:a16="http://schemas.microsoft.com/office/drawing/2014/main" id="{BCF9B37A-5F3D-4DDE-ACF6-D07F403BF0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01216"/>
            <a:ext cx="3042343" cy="170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1D8CFA-1CAB-4FE5-98DB-0AEA7557C791}"/>
              </a:ext>
            </a:extLst>
          </p:cNvPr>
          <p:cNvSpPr txBox="1">
            <a:spLocks/>
          </p:cNvSpPr>
          <p:nvPr/>
        </p:nvSpPr>
        <p:spPr>
          <a:xfrm>
            <a:off x="6053676" y="4208669"/>
            <a:ext cx="2947765" cy="500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[NASA]</a:t>
            </a:r>
          </a:p>
        </p:txBody>
      </p:sp>
    </p:spTree>
    <p:extLst>
      <p:ext uri="{BB962C8B-B14F-4D97-AF65-F5344CB8AC3E}">
        <p14:creationId xmlns:p14="http://schemas.microsoft.com/office/powerpoint/2010/main" val="394240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8ED1C61-9EE0-43C6-BFB2-150263303E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149841"/>
              </p:ext>
            </p:extLst>
          </p:nvPr>
        </p:nvGraphicFramePr>
        <p:xfrm>
          <a:off x="8025527" y="3716394"/>
          <a:ext cx="2521730" cy="2502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364920" imgH="3339360" progId="Photoshop.Image.13">
                  <p:embed/>
                </p:oleObj>
              </mc:Choice>
              <mc:Fallback>
                <p:oleObj name="Image" r:id="rId2" imgW="3364920" imgH="3339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025527" y="3716394"/>
                        <a:ext cx="2521730" cy="2502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96897F4-7DA6-4DAA-8F7A-32F8BF53DF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282267"/>
              </p:ext>
            </p:extLst>
          </p:nvPr>
        </p:nvGraphicFramePr>
        <p:xfrm>
          <a:off x="8025527" y="839416"/>
          <a:ext cx="2508947" cy="2508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3364920" imgH="3364920" progId="Photoshop.Image.13">
                  <p:embed/>
                </p:oleObj>
              </mc:Choice>
              <mc:Fallback>
                <p:oleObj name="Image" r:id="rId4" imgW="3364920" imgH="3364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25527" y="839416"/>
                        <a:ext cx="2508947" cy="2508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24ED-348B-46B5-BD4D-000890C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2" y="2057400"/>
            <a:ext cx="5347994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</a:rPr>
              <a:t>We generally choose FEMs over other methods thanks to their:</a:t>
            </a:r>
          </a:p>
          <a:p>
            <a:r>
              <a:rPr lang="en-GB" dirty="0">
                <a:solidFill>
                  <a:schemeClr val="tx1"/>
                </a:solidFill>
              </a:rPr>
              <a:t>Geometric flexibility</a:t>
            </a:r>
          </a:p>
          <a:p>
            <a:r>
              <a:rPr lang="en-GB" dirty="0">
                <a:solidFill>
                  <a:schemeClr val="tx1"/>
                </a:solidFill>
              </a:rPr>
              <a:t>Adaptivity and error control</a:t>
            </a:r>
          </a:p>
          <a:p>
            <a:r>
              <a:rPr lang="en-GB" dirty="0">
                <a:solidFill>
                  <a:schemeClr val="tx1"/>
                </a:solidFill>
              </a:rPr>
              <a:t>Optimal (high) orders of convergence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FEM Properties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5C5C288-47F6-4566-B871-94100B64E6A0}"/>
              </a:ext>
            </a:extLst>
          </p:cNvPr>
          <p:cNvSpPr txBox="1">
            <a:spLocks/>
          </p:cNvSpPr>
          <p:nvPr/>
        </p:nvSpPr>
        <p:spPr>
          <a:xfrm>
            <a:off x="7942457" y="447603"/>
            <a:ext cx="2947765" cy="500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Regular mesh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B590E64-F925-42CC-B25F-F733CF788534}"/>
              </a:ext>
            </a:extLst>
          </p:cNvPr>
          <p:cNvSpPr txBox="1">
            <a:spLocks/>
          </p:cNvSpPr>
          <p:nvPr/>
        </p:nvSpPr>
        <p:spPr>
          <a:xfrm>
            <a:off x="7942456" y="3348363"/>
            <a:ext cx="3592392" cy="500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Irregular mesh </a:t>
            </a:r>
            <a:r>
              <a:rPr lang="en-US" sz="1100" dirty="0">
                <a:latin typeface="Rockwell" panose="02060603020205020403" pitchFamily="18" charset="0"/>
              </a:rPr>
              <a:t>[Hans </a:t>
            </a:r>
            <a:r>
              <a:rPr lang="en-US" sz="1100" dirty="0" err="1">
                <a:latin typeface="Rockwell" panose="02060603020205020403" pitchFamily="18" charset="0"/>
              </a:rPr>
              <a:t>Petter</a:t>
            </a:r>
            <a:r>
              <a:rPr lang="en-US" sz="1100" dirty="0">
                <a:latin typeface="Rockwell" panose="02060603020205020403" pitchFamily="18" charset="0"/>
              </a:rPr>
              <a:t> </a:t>
            </a:r>
            <a:r>
              <a:rPr lang="en-US" sz="1100" dirty="0" err="1">
                <a:latin typeface="Rockwell" panose="02060603020205020403" pitchFamily="18" charset="0"/>
              </a:rPr>
              <a:t>Langtangen</a:t>
            </a:r>
            <a:r>
              <a:rPr lang="en-US" sz="1100" dirty="0">
                <a:latin typeface="Rockwell" panose="02060603020205020403" pitchFamily="18" charset="0"/>
              </a:rPr>
              <a:t>]</a:t>
            </a:r>
            <a:endParaRPr lang="en-US" sz="1800" dirty="0">
              <a:latin typeface="Rockwell" panose="02060603020205020403" pitchFamily="18" charset="0"/>
            </a:endParaRPr>
          </a:p>
        </p:txBody>
      </p:sp>
      <p:pic>
        <p:nvPicPr>
          <p:cNvPr id="12" name="Graphic 11" descr="Bowl with solid fill">
            <a:extLst>
              <a:ext uri="{FF2B5EF4-FFF2-40B4-BE49-F238E27FC236}">
                <a16:creationId xmlns:a16="http://schemas.microsoft.com/office/drawing/2014/main" id="{F189E5E8-FC65-4618-B1F7-ABA7CAA12E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62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Infinite-Dimensional PDEs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Loosely speaking, all real PDE problems can be written as: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 lives in a suitable space,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 is some real differential operator.</a:t>
                </a: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Finite-Dimensional PDEs</a:t>
                </a: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To solve on a compute, we must somehow convert our problem to a finite dimensional representation: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ℒ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),</m:t>
                      </m:r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  <a:blipFill>
                <a:blip r:embed="rId2"/>
                <a:stretch>
                  <a:fillRect l="-282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PDEs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E6A62CDF-965D-4ECA-8EE7-EBC1B573F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2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Strong form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GB" dirty="0" err="1">
                    <a:solidFill>
                      <a:schemeClr val="tx1"/>
                    </a:solidFill>
                  </a:rPr>
                  <a:t>s.t.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𝑐𝑢</m:t>
                      </m:r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on</m:t>
                      </m:r>
                      <m:r>
                        <m:rPr>
                          <m:nor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𝜕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Weak form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GB" dirty="0" err="1">
                    <a:solidFill>
                      <a:schemeClr val="tx1"/>
                    </a:solidFill>
                  </a:rPr>
                  <a:t>s.t.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nary>
                        <m:nary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nary>
                            <m:nary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𝑐𝑢𝑣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 </m:t>
                              </m:r>
                              <m:nary>
                                <m:nary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sub>
                                <m:sup/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𝑓𝑣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 ∀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 err="1">
                    <a:solidFill>
                      <a:schemeClr val="tx1"/>
                    </a:solidFill>
                  </a:rPr>
                  <a:t>Galerkin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GB" dirty="0" err="1">
                    <a:solidFill>
                      <a:schemeClr val="tx1"/>
                    </a:solidFill>
                  </a:rPr>
                  <a:t>s.t.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nary>
                        <m:nary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nary>
                            <m:nary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 </m:t>
                              </m:r>
                              <m:nary>
                                <m:naryPr>
                                  <m:ctrl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sub>
                                <m:sup/>
                                <m:e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 ∀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  <a:blipFill>
                <a:blip r:embed="rId2"/>
                <a:stretch>
                  <a:fillRect l="-113" t="-2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Model Problem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B6C185C1-26EC-4ACC-9806-384B17CD9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6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Taking the scheme element-wise, we have: For each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GB" dirty="0" err="1">
                    <a:solidFill>
                      <a:schemeClr val="tx1"/>
                    </a:solidFill>
                  </a:rPr>
                  <a:t>s.t.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nary>
                        <m:nary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nary>
                            <m:nary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sub>
                            <m:sup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 </m:t>
                              </m:r>
                              <m:nary>
                                <m:nary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sub>
                                <m:sup/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 ∀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is the discretised version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and some boundary conditions are somehow applied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  <a:blipFill>
                <a:blip r:embed="rId3"/>
                <a:stretch>
                  <a:fillRect l="-282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CG-FEM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E7A45C9B-10F1-4643-A2FD-5D625EE5B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0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</p:spPr>
            <p:txBody>
              <a:bodyPr>
                <a:normAutofit fontScale="77500" lnSpcReduction="20000"/>
              </a:bodyPr>
              <a:lstStyle/>
              <a:p>
                <a:pPr marL="45720" indent="0">
                  <a:buNone/>
                </a:pPr>
                <a:r>
                  <a:rPr lang="en-GB" sz="2800" dirty="0">
                    <a:solidFill>
                      <a:schemeClr val="tx1"/>
                    </a:solidFill>
                  </a:rPr>
                  <a:t>Taking the scheme element-wise, we have: For each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,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sz="2800" dirty="0" err="1">
                    <a:solidFill>
                      <a:schemeClr val="tx1"/>
                    </a:solidFill>
                  </a:rPr>
                  <a:t>s.t.</a:t>
                </a:r>
                <a:endParaRPr lang="en-GB" sz="280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en-GB" sz="280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nary>
                        <m:nary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nary>
                            <m:nary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sub>
                            <m:sup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trlPr>
                                    <a:rPr lang="en-GB" b="1" i="1" smtClean="0">
                                      <a:solidFill>
                                        <a:srgbClr val="4A66A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b="1" i="1" smtClean="0">
                                      <a:solidFill>
                                        <a:srgbClr val="4A66AC"/>
                                      </a:solidFill>
                                      <a:latin typeface="Cambria Math" panose="02040503050406030204" pitchFamily="18" charset="0"/>
                                    </a:rPr>
                                    <m:t>𝝏𝜿</m:t>
                                  </m:r>
                                </m:sub>
                                <m:sup/>
                                <m:e>
                                  <m:r>
                                    <a:rPr lang="en-GB" b="1" i="1">
                                      <a:solidFill>
                                        <a:srgbClr val="4A66AC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b="1" i="1">
                                          <a:solidFill>
                                            <a:srgbClr val="4A66A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𝝐</m:t>
                                          </m:r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b="1" i="1">
                                                  <a:solidFill>
                                                    <a:srgbClr val="4A66AC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b="1" i="1">
                                                  <a:solidFill>
                                                    <a:srgbClr val="4A66AC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b="1" i="1">
                                                  <a:solidFill>
                                                    <a:srgbClr val="4A66AC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𝒉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  <m:d>
                                    <m:dPr>
                                      <m:begChr m:val="⟦"/>
                                      <m:endChr m:val="⟧"/>
                                      <m:ctrlPr>
                                        <a:rPr lang="en-GB" b="1" i="1">
                                          <a:solidFill>
                                            <a:srgbClr val="4A66A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𝒉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GB" b="1" i="1">
                                      <a:solidFill>
                                        <a:srgbClr val="4A66AC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b="1" i="1">
                                          <a:solidFill>
                                            <a:srgbClr val="4A66A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𝝐</m:t>
                                          </m:r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b="1" i="1">
                                                  <a:solidFill>
                                                    <a:srgbClr val="4A66AC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b="1" i="1">
                                                  <a:solidFill>
                                                    <a:srgbClr val="4A66AC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𝒗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b="1" i="1">
                                                  <a:solidFill>
                                                    <a:srgbClr val="4A66AC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𝒉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  <m:d>
                                    <m:dPr>
                                      <m:begChr m:val="⟦"/>
                                      <m:endChr m:val="⟧"/>
                                      <m:ctrlPr>
                                        <a:rPr lang="en-GB" b="1" i="1">
                                          <a:solidFill>
                                            <a:srgbClr val="4A66A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𝒖</m:t>
                                          </m:r>
                                        </m:e>
                                        <m:sub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𝒉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GB" b="1" i="1">
                                      <a:solidFill>
                                        <a:srgbClr val="4A66AC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b="1" i="1" smtClean="0">
                                      <a:solidFill>
                                        <a:srgbClr val="4A66AC"/>
                                      </a:solidFill>
                                      <a:latin typeface="Cambria Math" panose="02040503050406030204" pitchFamily="18" charset="0"/>
                                    </a:rPr>
                                    <m:t>𝜶</m:t>
                                  </m:r>
                                  <m:d>
                                    <m:dPr>
                                      <m:begChr m:val="⟦"/>
                                      <m:endChr m:val="⟧"/>
                                      <m:ctrlPr>
                                        <a:rPr lang="en-GB" b="1" i="1">
                                          <a:solidFill>
                                            <a:srgbClr val="4A66A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𝒖</m:t>
                                          </m:r>
                                        </m:e>
                                        <m:sub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𝒉</m:t>
                                          </m:r>
                                        </m:sub>
                                      </m:sSub>
                                    </m:e>
                                  </m:d>
                                  <m:d>
                                    <m:dPr>
                                      <m:begChr m:val="⟦"/>
                                      <m:endChr m:val="⟧"/>
                                      <m:ctrlPr>
                                        <a:rPr lang="en-GB" b="1" i="1">
                                          <a:solidFill>
                                            <a:srgbClr val="4A66A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en-GB" b="1" i="1">
                                              <a:solidFill>
                                                <a:srgbClr val="4A66A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𝒉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 </m:t>
                              </m:r>
                              <m:nary>
                                <m:nary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sub>
                                <m:sup/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 ∀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sz="280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is the discretised version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, and </a:t>
                </a:r>
                <a:r>
                  <a:rPr lang="en-GB" sz="2800" strike="sngStrike" dirty="0">
                    <a:solidFill>
                      <a:schemeClr val="tx1"/>
                    </a:solidFill>
                  </a:rPr>
                  <a:t>some boundary conditions are somehow applied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trike="sngStrik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trike="sngStrik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45720" indent="0">
                  <a:buNone/>
                </a:pPr>
                <a:endParaRPr lang="en-GB" sz="280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sz="2800" dirty="0">
                    <a:solidFill>
                      <a:schemeClr val="tx1"/>
                    </a:solidFill>
                  </a:rPr>
                  <a:t>We’ve chosen here the flux functions to be</a:t>
                </a:r>
              </a:p>
              <a:p>
                <a:pPr marL="45720" indent="0">
                  <a:buNone/>
                </a:pPr>
                <a:endParaRPr lang="en-GB" sz="2800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  <a:blipFill>
                <a:blip r:embed="rId3"/>
                <a:stretch>
                  <a:fillRect l="-282" t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DG-FEM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A519C13-3664-4CC1-9ACB-EDA55BFFB378}"/>
                  </a:ext>
                </a:extLst>
              </p:cNvPr>
              <p:cNvSpPr txBox="1"/>
              <p:nvPr/>
            </p:nvSpPr>
            <p:spPr>
              <a:xfrm>
                <a:off x="436228" y="4923263"/>
                <a:ext cx="4513277" cy="811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GB" sz="1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1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8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GB" sz="18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on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  <m:sup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on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  <m:sup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A519C13-3664-4CC1-9ACB-EDA55BFFB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28" y="4923263"/>
                <a:ext cx="4513277" cy="811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711CF7-FD91-4ED8-8464-C6F9FB2EC037}"/>
                  </a:ext>
                </a:extLst>
              </p:cNvPr>
              <p:cNvSpPr txBox="1"/>
              <p:nvPr/>
            </p:nvSpPr>
            <p:spPr>
              <a:xfrm>
                <a:off x="4949505" y="4923262"/>
                <a:ext cx="4513277" cy="811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GB" sz="1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1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1800" b="0" i="0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∇</m:t>
                                      </m:r>
                                      <m:sSub>
                                        <m:sSubPr>
                                          <m:ctrlPr>
                                            <a:rPr lang="en-GB" sz="18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GB" sz="18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on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  <m:sup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p>
                              </m:sSubSup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sSub>
                                <m:sSub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GB" sz="1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8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m:rPr>
                                  <m:nor/>
                                </m:rPr>
                                <a:rPr lang="en-GB" sz="18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on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GB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Sup>
                                <m:sSubSupPr>
                                  <m:ctrlP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  <m:sup>
                                  <m:r>
                                    <a:rPr lang="en-GB" sz="1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711CF7-FD91-4ED8-8464-C6F9FB2EC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505" y="4923262"/>
                <a:ext cx="4513277" cy="8117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DBEBDF2-781D-40F7-9101-4079E4F3DFCF}"/>
              </a:ext>
            </a:extLst>
          </p:cNvPr>
          <p:cNvSpPr txBox="1"/>
          <p:nvPr/>
        </p:nvSpPr>
        <p:spPr>
          <a:xfrm>
            <a:off x="190500" y="6606401"/>
            <a:ext cx="54483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Specifically speaking, we will use the Symmetric Interior Penalty scheme.</a:t>
            </a:r>
          </a:p>
        </p:txBody>
      </p:sp>
      <p:pic>
        <p:nvPicPr>
          <p:cNvPr id="11" name="Graphic 10" descr="Bowl with solid fill">
            <a:extLst>
              <a:ext uri="{FF2B5EF4-FFF2-40B4-BE49-F238E27FC236}">
                <a16:creationId xmlns:a16="http://schemas.microsoft.com/office/drawing/2014/main" id="{03297D7A-952A-440F-9593-5D39A292E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08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DG-FEM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FB10C1-BE75-4E25-A182-6D33CC9E2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00" y="3428999"/>
            <a:ext cx="4915362" cy="31556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8596F15-5B0E-4E5D-9786-34F8B26F8892}"/>
              </a:ext>
            </a:extLst>
          </p:cNvPr>
          <p:cNvSpPr txBox="1">
            <a:spLocks/>
          </p:cNvSpPr>
          <p:nvPr/>
        </p:nvSpPr>
        <p:spPr>
          <a:xfrm>
            <a:off x="5958184" y="6083636"/>
            <a:ext cx="2947765" cy="500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[Arnold et al, 2001]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BF360A-E0D4-4FBC-A60A-D04020113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99" y="1680832"/>
            <a:ext cx="6274598" cy="1356360"/>
          </a:xfrm>
          <a:prstGeom prst="rect">
            <a:avLst/>
          </a:prstGeom>
        </p:spPr>
      </p:pic>
      <p:pic>
        <p:nvPicPr>
          <p:cNvPr id="9" name="Graphic 8" descr="Bowl with solid fill">
            <a:extLst>
              <a:ext uri="{FF2B5EF4-FFF2-40B4-BE49-F238E27FC236}">
                <a16:creationId xmlns:a16="http://schemas.microsoft.com/office/drawing/2014/main" id="{EB82794A-17C9-4904-B2C8-CB9E882DF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2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</p:spPr>
            <p:txBody>
              <a:bodyPr>
                <a:normAutofit lnSpcReduction="10000"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take our discretised finite element space to be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 </m:t>
                      </m:r>
                      <m:r>
                        <m:rPr>
                          <m:lit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0, 1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: 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𝒫</m:t>
                          </m:r>
                        </m:e>
                        <m:sub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 are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th element’s coordinates,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 is the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th element’s maximum polynomial degree.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Abstract Recipe: A General FEM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Split your mesh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Take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as above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Solve for all combinations of basis functions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10799225" cy="4038600"/>
              </a:xfrm>
              <a:blipFill>
                <a:blip r:embed="rId2"/>
                <a:stretch>
                  <a:fillRect l="-282" t="-21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800" dirty="0">
                    <a:latin typeface="Rockwell" panose="02060603020205020403" pitchFamily="18" charset="0"/>
                  </a:rPr>
                  <a:t>Construction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 in 1D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3"/>
                <a:stretch>
                  <a:fillRect l="-1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7E478C5E-70E5-443E-970B-6C7B4C3F0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82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5553149" cy="40386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As suggested in </a:t>
                </a:r>
                <a:r>
                  <a:rPr lang="en-GB" dirty="0">
                    <a:solidFill>
                      <a:srgbClr val="4A66AC"/>
                    </a:solidFill>
                  </a:rPr>
                  <a:t>[Pavel </a:t>
                </a:r>
                <a:r>
                  <a:rPr lang="en-GB" dirty="0" err="1">
                    <a:solidFill>
                      <a:srgbClr val="4A66AC"/>
                    </a:solidFill>
                  </a:rPr>
                  <a:t>Šolin</a:t>
                </a:r>
                <a:r>
                  <a:rPr lang="en-GB" dirty="0">
                    <a:solidFill>
                      <a:srgbClr val="4A66AC"/>
                    </a:solidFill>
                  </a:rPr>
                  <a:t> et. al, 2003]</a:t>
                </a:r>
                <a:r>
                  <a:rPr lang="en-GB" dirty="0">
                    <a:solidFill>
                      <a:schemeClr val="tx1"/>
                    </a:solidFill>
                  </a:rPr>
                  <a:t>, we propose to use Lobatto shape functions: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On </a:t>
                </a:r>
                <a:r>
                  <a:rPr lang="en-GB" b="1" dirty="0">
                    <a:solidFill>
                      <a:schemeClr val="tx1"/>
                    </a:solidFill>
                  </a:rPr>
                  <a:t>reference elements</a:t>
                </a:r>
                <a:r>
                  <a:rPr lang="en-GB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en-GB" b="0" dirty="0">
                    <a:solidFill>
                      <a:schemeClr val="tx1"/>
                    </a:solidFill>
                  </a:rPr>
                </a:br>
                <a:r>
                  <a:rPr lang="en-GB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2/(2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</m:rad>
                      </m:den>
                    </m:f>
                    <m:nary>
                      <m:nary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𝜉</m:t>
                            </m:r>
                          </m:e>
                        </m:d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2≤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.</a:t>
                </a:r>
                <a:br>
                  <a:rPr lang="en-GB" b="0" dirty="0">
                    <a:solidFill>
                      <a:schemeClr val="tx1"/>
                    </a:solidFill>
                  </a:rPr>
                </a:b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5553149" cy="4038600"/>
              </a:xfrm>
              <a:blipFill>
                <a:blip r:embed="rId3"/>
                <a:stretch>
                  <a:fillRect l="-549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latin typeface="Rockwell" panose="02060603020205020403" pitchFamily="18" charset="0"/>
              </a:rPr>
              <a:t>Basis Functions</a:t>
            </a:r>
            <a:endParaRPr lang="en-US" sz="2800" dirty="0">
              <a:latin typeface="Rockwell" panose="02060603020205020403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EE042FBA-B95C-4617-AC0D-7DEAE3ABE5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774"/>
          <a:stretch/>
        </p:blipFill>
        <p:spPr>
          <a:xfrm>
            <a:off x="7296522" y="1058091"/>
            <a:ext cx="4241843" cy="535230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4C597F9-3FD6-4D43-AFDA-EA2D7B1B1AD7}"/>
              </a:ext>
            </a:extLst>
          </p:cNvPr>
          <p:cNvSpPr txBox="1">
            <a:spLocks/>
          </p:cNvSpPr>
          <p:nvPr/>
        </p:nvSpPr>
        <p:spPr>
          <a:xfrm>
            <a:off x="7787174" y="724029"/>
            <a:ext cx="3369750" cy="572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Lobatto shape functions</a:t>
            </a:r>
          </a:p>
          <a:p>
            <a:r>
              <a:rPr lang="en-US" sz="1200" dirty="0">
                <a:latin typeface="Rockwell" panose="02060603020205020403" pitchFamily="18" charset="0"/>
              </a:rPr>
              <a:t>[Pavel </a:t>
            </a:r>
            <a:r>
              <a:rPr lang="en-US" sz="1200" dirty="0" err="1">
                <a:latin typeface="Rockwell" panose="02060603020205020403" pitchFamily="18" charset="0"/>
              </a:rPr>
              <a:t>Šolin</a:t>
            </a:r>
            <a:r>
              <a:rPr lang="en-US" sz="1200" dirty="0">
                <a:latin typeface="Rockwell" panose="02060603020205020403" pitchFamily="18" charset="0"/>
              </a:rPr>
              <a:t> et. al, 2003]</a:t>
            </a:r>
          </a:p>
        </p:txBody>
      </p:sp>
      <p:pic>
        <p:nvPicPr>
          <p:cNvPr id="12" name="Picture 11" descr="A picture containing building, fence&#10;&#10;Description automatically generated">
            <a:extLst>
              <a:ext uri="{FF2B5EF4-FFF2-40B4-BE49-F238E27FC236}">
                <a16:creationId xmlns:a16="http://schemas.microsoft.com/office/drawing/2014/main" id="{023B2BF4-BFDF-4DE9-B909-2BBE1AC5C2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020"/>
          <a:stretch/>
        </p:blipFill>
        <p:spPr>
          <a:xfrm>
            <a:off x="780099" y="5396132"/>
            <a:ext cx="3995169" cy="12068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79E84D37-6192-478F-9829-63AE6A4447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4918" y="5268725"/>
                <a:ext cx="662352" cy="254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79E84D37-6192-478F-9829-63AE6A444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918" y="5268725"/>
                <a:ext cx="662352" cy="2548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le 1">
                <a:extLst>
                  <a:ext uri="{FF2B5EF4-FFF2-40B4-BE49-F238E27FC236}">
                    <a16:creationId xmlns:a16="http://schemas.microsoft.com/office/drawing/2014/main" id="{ECB05D12-BFBB-4E27-BBCD-E75444A0D0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43600" y="5268724"/>
                <a:ext cx="662352" cy="254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2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14" name="Title 1">
                <a:extLst>
                  <a:ext uri="{FF2B5EF4-FFF2-40B4-BE49-F238E27FC236}">
                    <a16:creationId xmlns:a16="http://schemas.microsoft.com/office/drawing/2014/main" id="{ECB05D12-BFBB-4E27-BBCD-E75444A0D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600" y="5268724"/>
                <a:ext cx="662352" cy="2548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191F87AD-EC38-4D53-8440-776074930F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13492" y="5253099"/>
                <a:ext cx="662352" cy="254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191F87AD-EC38-4D53-8440-776074930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492" y="5253099"/>
                <a:ext cx="662352" cy="2548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itle 1">
                <a:extLst>
                  <a:ext uri="{FF2B5EF4-FFF2-40B4-BE49-F238E27FC236}">
                    <a16:creationId xmlns:a16="http://schemas.microsoft.com/office/drawing/2014/main" id="{6673135F-37DD-4FC4-A997-18EE1BEED4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98321" y="5253098"/>
                <a:ext cx="662352" cy="254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2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16" name="Title 1">
                <a:extLst>
                  <a:ext uri="{FF2B5EF4-FFF2-40B4-BE49-F238E27FC236}">
                    <a16:creationId xmlns:a16="http://schemas.microsoft.com/office/drawing/2014/main" id="{6673135F-37DD-4FC4-A997-18EE1BEED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8321" y="5253098"/>
                <a:ext cx="662352" cy="2548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Graphic 16" descr="Bowl with solid fill">
            <a:extLst>
              <a:ext uri="{FF2B5EF4-FFF2-40B4-BE49-F238E27FC236}">
                <a16:creationId xmlns:a16="http://schemas.microsoft.com/office/drawing/2014/main" id="{170231E9-0831-49BB-8CC1-0BE65BE19E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48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24ED-348B-46B5-BD4D-000890C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1" y="2057400"/>
            <a:ext cx="5159449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b="1" dirty="0">
                <a:solidFill>
                  <a:schemeClr val="tx1"/>
                </a:solidFill>
              </a:rPr>
              <a:t>Ingredients: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Elements in a mesh</a:t>
            </a:r>
          </a:p>
          <a:p>
            <a:r>
              <a:rPr lang="en-GB" dirty="0">
                <a:solidFill>
                  <a:schemeClr val="tx1"/>
                </a:solidFill>
              </a:rPr>
              <a:t>Choice of basis functions</a:t>
            </a:r>
          </a:p>
          <a:p>
            <a:r>
              <a:rPr lang="en-GB" dirty="0">
                <a:solidFill>
                  <a:schemeClr val="tx1"/>
                </a:solidFill>
              </a:rPr>
              <a:t>Linear solver</a:t>
            </a:r>
          </a:p>
          <a:p>
            <a:pPr marL="45720" indent="0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Linear PDE CG-FEM Procedure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F9AA3423-825A-4072-9B3A-0B06B11BDF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10100" y="2057400"/>
                <a:ext cx="6924751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Font typeface="Corbel" pitchFamily="34" charset="0"/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Recipe: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Create storage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Loop over all elements</a:t>
                </a:r>
              </a:p>
              <a:p>
                <a:pPr marL="731520" lvl="1" indent="-457200">
                  <a:buFont typeface="+mj-lt"/>
                  <a:buAutoNum type="alphaLcPeriod"/>
                </a:pPr>
                <a:r>
                  <a:rPr lang="en-GB" dirty="0">
                    <a:solidFill>
                      <a:schemeClr val="tx1"/>
                    </a:solidFill>
                  </a:rPr>
                  <a:t>Loop over all combinations of basis functions on this element</a:t>
                </a:r>
              </a:p>
              <a:p>
                <a:pPr marL="1005840" lvl="2" indent="-457200">
                  <a:buFont typeface="+mj-lt"/>
                  <a:buAutoNum type="romanLcPeriod"/>
                </a:pPr>
                <a:r>
                  <a:rPr lang="en-GB" dirty="0">
                    <a:solidFill>
                      <a:schemeClr val="tx1"/>
                    </a:solidFill>
                  </a:rPr>
                  <a:t>Calculate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add contributions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Impose boundary conditions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𝐴𝑢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Output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p>
                        </m:sSubSup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Font typeface="Corbel" pitchFamily="34" charset="0"/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F9AA3423-825A-4072-9B3A-0B06B11BD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00" y="2057400"/>
                <a:ext cx="6924751" cy="4038600"/>
              </a:xfrm>
              <a:prstGeom prst="rect">
                <a:avLst/>
              </a:prstGeom>
              <a:blipFill>
                <a:blip r:embed="rId2"/>
                <a:stretch>
                  <a:fillRect l="-440" t="-1964" b="-13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Graphic 8" descr="Bowl with solid fill">
            <a:extLst>
              <a:ext uri="{FF2B5EF4-FFF2-40B4-BE49-F238E27FC236}">
                <a16:creationId xmlns:a16="http://schemas.microsoft.com/office/drawing/2014/main" id="{070D560A-A120-406A-8211-88ABD502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57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24ED-348B-46B5-BD4D-000890C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1" y="2057400"/>
            <a:ext cx="5159449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b="1">
                <a:solidFill>
                  <a:schemeClr val="tx1"/>
                </a:solidFill>
              </a:rPr>
              <a:t>Ingredients:</a:t>
            </a:r>
            <a:endParaRPr lang="en-GB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Elements in a mesh</a:t>
            </a:r>
          </a:p>
          <a:p>
            <a:r>
              <a:rPr lang="en-GB" b="1">
                <a:solidFill>
                  <a:srgbClr val="4A66AC"/>
                </a:solidFill>
              </a:rPr>
              <a:t>Faces between elements</a:t>
            </a:r>
          </a:p>
          <a:p>
            <a:r>
              <a:rPr lang="en-GB" b="1">
                <a:solidFill>
                  <a:srgbClr val="4A66AC"/>
                </a:solidFill>
              </a:rPr>
              <a:t>Penalisation parameter</a:t>
            </a:r>
          </a:p>
          <a:p>
            <a:r>
              <a:rPr lang="en-GB">
                <a:solidFill>
                  <a:schemeClr val="tx1"/>
                </a:solidFill>
              </a:rPr>
              <a:t>Choice of basis functions</a:t>
            </a:r>
          </a:p>
          <a:p>
            <a:r>
              <a:rPr lang="en-GB">
                <a:solidFill>
                  <a:schemeClr val="tx1"/>
                </a:solidFill>
              </a:rPr>
              <a:t>Linear solver</a:t>
            </a:r>
          </a:p>
          <a:p>
            <a:pPr marL="45720" indent="0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Linear PDE DG-FEM Procedure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F9AA3423-825A-4072-9B3A-0B06B11BDF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10100" y="2057400"/>
                <a:ext cx="6924751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Font typeface="Corbel" pitchFamily="34" charset="0"/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Recipe: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Create storage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Loop over all elements</a:t>
                </a:r>
              </a:p>
              <a:p>
                <a:pPr marL="731520" lvl="1" indent="-457200">
                  <a:buFont typeface="+mj-lt"/>
                  <a:buAutoNum type="alphaLcPeriod"/>
                </a:pPr>
                <a:r>
                  <a:rPr lang="en-GB" dirty="0">
                    <a:solidFill>
                      <a:schemeClr val="tx1"/>
                    </a:solidFill>
                  </a:rPr>
                  <a:t>Loop over all combinations of basis functions on this element</a:t>
                </a:r>
              </a:p>
              <a:p>
                <a:pPr marL="1005840" lvl="2" indent="-457200">
                  <a:buFont typeface="+mj-lt"/>
                  <a:buAutoNum type="romanLcPeriod"/>
                </a:pPr>
                <a:r>
                  <a:rPr lang="en-GB" dirty="0">
                    <a:solidFill>
                      <a:schemeClr val="tx1"/>
                    </a:solidFill>
                  </a:rPr>
                  <a:t>Calculate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add contributions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1005840" lvl="2" indent="-457200">
                  <a:buFont typeface="+mj-lt"/>
                  <a:buAutoNum type="romanLcPeriod"/>
                </a:pPr>
                <a:r>
                  <a:rPr lang="en-GB" b="1" dirty="0">
                    <a:solidFill>
                      <a:srgbClr val="4A66AC"/>
                    </a:solidFill>
                  </a:rPr>
                  <a:t>Calculate face contributions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I</a:t>
                </a:r>
                <a:r>
                  <a:rPr lang="en-GB" strike="sngStrike" dirty="0">
                    <a:solidFill>
                      <a:schemeClr val="tx1"/>
                    </a:solidFill>
                  </a:rPr>
                  <a:t>mpose boundary conditions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𝐴𝑢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Output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p>
                        </m:sSubSup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Font typeface="Corbel" pitchFamily="34" charset="0"/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F9AA3423-825A-4072-9B3A-0B06B11BD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00" y="2057400"/>
                <a:ext cx="6924751" cy="4038600"/>
              </a:xfrm>
              <a:prstGeom prst="rect">
                <a:avLst/>
              </a:prstGeom>
              <a:blipFill>
                <a:blip r:embed="rId2"/>
                <a:stretch>
                  <a:fillRect l="-440" t="-2568" b="-13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0911079-0A15-4DBF-A41C-6086E048B770}"/>
              </a:ext>
            </a:extLst>
          </p:cNvPr>
          <p:cNvSpPr txBox="1"/>
          <p:nvPr/>
        </p:nvSpPr>
        <p:spPr>
          <a:xfrm>
            <a:off x="190500" y="6606401"/>
            <a:ext cx="54483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Specifically speaking, we will use the Symmetric Interior Penalty scheme.</a:t>
            </a:r>
          </a:p>
        </p:txBody>
      </p:sp>
      <p:pic>
        <p:nvPicPr>
          <p:cNvPr id="10" name="Graphic 9" descr="Bowl with solid fill">
            <a:extLst>
              <a:ext uri="{FF2B5EF4-FFF2-40B4-BE49-F238E27FC236}">
                <a16:creationId xmlns:a16="http://schemas.microsoft.com/office/drawing/2014/main" id="{D8BA0D0D-FD8C-430A-A35C-F75EFCCC3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62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4539103" cy="40386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Take the boundary layer problem: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−0.0001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</m:t>
                      </m:r>
                    </m:oMath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</m:t>
                      </m:r>
                    </m:oMath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With </a:t>
                </a:r>
                <a:r>
                  <a:rPr lang="en-GB" b="1" dirty="0">
                    <a:solidFill>
                      <a:schemeClr val="tx1"/>
                    </a:solidFill>
                  </a:rPr>
                  <a:t>4 to 64 linear </a:t>
                </a:r>
                <a:r>
                  <a:rPr lang="en-GB" dirty="0">
                    <a:solidFill>
                      <a:schemeClr val="tx1"/>
                    </a:solidFill>
                  </a:rPr>
                  <a:t>elements, we have…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4539103" cy="4038600"/>
              </a:xfrm>
              <a:blipFill>
                <a:blip r:embed="rId2"/>
                <a:stretch>
                  <a:fillRect l="-672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Some Motivating Examples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3B5CF-0227-4895-9CF5-0FD2C7CA91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17859" y="1706871"/>
            <a:ext cx="5852172" cy="4389129"/>
          </a:xfrm>
          <a:prstGeom prst="rect">
            <a:avLst/>
          </a:prstGeom>
        </p:spPr>
      </p:pic>
      <p:pic>
        <p:nvPicPr>
          <p:cNvPr id="9" name="Graphic 8" descr="Bowl with solid fill">
            <a:extLst>
              <a:ext uri="{FF2B5EF4-FFF2-40B4-BE49-F238E27FC236}">
                <a16:creationId xmlns:a16="http://schemas.microsoft.com/office/drawing/2014/main" id="{856D23A9-DB51-4F4C-A87E-DFD4EF8EF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87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Some Motivating Examples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3B5CF-0227-4895-9CF5-0FD2C7CA9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17859" y="1706871"/>
            <a:ext cx="5852172" cy="43891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0AB85B-58B2-4832-A39E-3BF164CC43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3828" y="1706870"/>
            <a:ext cx="5852172" cy="438912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93658B1-3A64-4736-8F15-2401B67C5712}"/>
              </a:ext>
            </a:extLst>
          </p:cNvPr>
          <p:cNvSpPr txBox="1">
            <a:spLocks/>
          </p:cNvSpPr>
          <p:nvPr/>
        </p:nvSpPr>
        <p:spPr>
          <a:xfrm>
            <a:off x="1158240" y="1706869"/>
            <a:ext cx="3369750" cy="572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DG-FEM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43EBAB9-7BB8-4BA8-8ACB-208C6668AE4E}"/>
              </a:ext>
            </a:extLst>
          </p:cNvPr>
          <p:cNvSpPr txBox="1">
            <a:spLocks/>
          </p:cNvSpPr>
          <p:nvPr/>
        </p:nvSpPr>
        <p:spPr>
          <a:xfrm>
            <a:off x="6690934" y="1656155"/>
            <a:ext cx="3369750" cy="572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CG-FEM</a:t>
            </a:r>
          </a:p>
        </p:txBody>
      </p:sp>
      <p:pic>
        <p:nvPicPr>
          <p:cNvPr id="12" name="Graphic 11" descr="Bowl with solid fill">
            <a:extLst>
              <a:ext uri="{FF2B5EF4-FFF2-40B4-BE49-F238E27FC236}">
                <a16:creationId xmlns:a16="http://schemas.microsoft.com/office/drawing/2014/main" id="{01A2F47B-38A3-4442-9752-573CA4FD3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58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Some Motivating Examples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3B5CF-0227-4895-9CF5-0FD2C7CA9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17859" y="1706871"/>
            <a:ext cx="5852172" cy="43891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0AB85B-58B2-4832-A39E-3BF164CC43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62"/>
          <a:stretch/>
        </p:blipFill>
        <p:spPr>
          <a:xfrm>
            <a:off x="243828" y="1706870"/>
            <a:ext cx="5474031" cy="438912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93658B1-3A64-4736-8F15-2401B67C5712}"/>
              </a:ext>
            </a:extLst>
          </p:cNvPr>
          <p:cNvSpPr txBox="1">
            <a:spLocks/>
          </p:cNvSpPr>
          <p:nvPr/>
        </p:nvSpPr>
        <p:spPr>
          <a:xfrm>
            <a:off x="1158240" y="1706869"/>
            <a:ext cx="3369750" cy="572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DG-FEM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43EBAB9-7BB8-4BA8-8ACB-208C6668AE4E}"/>
              </a:ext>
            </a:extLst>
          </p:cNvPr>
          <p:cNvSpPr txBox="1">
            <a:spLocks/>
          </p:cNvSpPr>
          <p:nvPr/>
        </p:nvSpPr>
        <p:spPr>
          <a:xfrm>
            <a:off x="6690934" y="1656155"/>
            <a:ext cx="3369750" cy="5727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ockwell" panose="02060603020205020403" pitchFamily="18" charset="0"/>
              </a:rPr>
              <a:t>CG-FEM</a:t>
            </a:r>
          </a:p>
        </p:txBody>
      </p:sp>
      <p:pic>
        <p:nvPicPr>
          <p:cNvPr id="12" name="Graphic 11" descr="Bowl with solid fill">
            <a:extLst>
              <a:ext uri="{FF2B5EF4-FFF2-40B4-BE49-F238E27FC236}">
                <a16:creationId xmlns:a16="http://schemas.microsoft.com/office/drawing/2014/main" id="{221AD9AE-CB5D-49E0-B9D6-E1B92CCB3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85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4539103" cy="40386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Take the boundary layer problem: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−0.0001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</m:t>
                      </m:r>
                    </m:oMath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</m:t>
                      </m:r>
                    </m:oMath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With </a:t>
                </a:r>
                <a:r>
                  <a:rPr lang="en-GB" b="1" dirty="0">
                    <a:solidFill>
                      <a:schemeClr val="tx1"/>
                    </a:solidFill>
                  </a:rPr>
                  <a:t>4 higher-order </a:t>
                </a:r>
                <a:r>
                  <a:rPr lang="en-GB" dirty="0">
                    <a:solidFill>
                      <a:schemeClr val="tx1"/>
                    </a:solidFill>
                  </a:rPr>
                  <a:t>elements, we have…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4539103" cy="4038600"/>
              </a:xfrm>
              <a:blipFill>
                <a:blip r:embed="rId2"/>
                <a:stretch>
                  <a:fillRect l="-672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Some Motivating Examples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3B5CF-0227-4895-9CF5-0FD2C7CA91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94911" y="1706871"/>
            <a:ext cx="5852172" cy="4389129"/>
          </a:xfrm>
          <a:prstGeom prst="rect">
            <a:avLst/>
          </a:prstGeom>
        </p:spPr>
      </p:pic>
      <p:pic>
        <p:nvPicPr>
          <p:cNvPr id="9" name="Graphic 8" descr="Bowl with solid fill">
            <a:extLst>
              <a:ext uri="{FF2B5EF4-FFF2-40B4-BE49-F238E27FC236}">
                <a16:creationId xmlns:a16="http://schemas.microsoft.com/office/drawing/2014/main" id="{F34C15AD-B21F-4CCB-92A0-4C88A4095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11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2" y="2057400"/>
                <a:ext cx="5438848" cy="4038600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For a given problem, we can relatively easily construct an </a:t>
                </a:r>
                <a:r>
                  <a:rPr lang="en-GB" b="1" dirty="0">
                    <a:solidFill>
                      <a:schemeClr val="tx1"/>
                    </a:solidFill>
                  </a:rPr>
                  <a:t>a priori</a:t>
                </a:r>
                <a:r>
                  <a:rPr lang="en-GB" dirty="0">
                    <a:solidFill>
                      <a:schemeClr val="tx1"/>
                    </a:solidFill>
                  </a:rPr>
                  <a:t> error bound of the form: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4A66AC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introduce a new error norm called the </a:t>
                </a:r>
                <a:r>
                  <a:rPr lang="en-GB" b="1" dirty="0">
                    <a:solidFill>
                      <a:schemeClr val="tx1"/>
                    </a:solidFill>
                  </a:rPr>
                  <a:t>energy norm</a:t>
                </a:r>
                <a:r>
                  <a:rPr lang="en-GB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𝑐𝑢𝑣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Font typeface="Corbel" pitchFamily="34" charset="0"/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By </a:t>
                </a:r>
                <a:r>
                  <a:rPr lang="en-GB" dirty="0">
                    <a:solidFill>
                      <a:srgbClr val="4A66AC"/>
                    </a:solidFill>
                  </a:rPr>
                  <a:t>[Schwab, 1998]</a:t>
                </a:r>
                <a:r>
                  <a:rPr lang="en-GB" dirty="0">
                    <a:solidFill>
                      <a:schemeClr val="tx1"/>
                    </a:solidFill>
                  </a:rPr>
                  <a:t>, we have:</a:t>
                </a:r>
              </a:p>
              <a:p>
                <a:pPr marL="45720" indent="0">
                  <a:buFont typeface="Corbe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func>
                                <m:funcPr>
                                  <m:ctrlPr>
                                    <a:rPr lang="en-GB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fName>
                                <m:e>
                                  <m:r>
                                    <a:rPr lang="en-GB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GB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GB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GB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(0,1)</m:t>
                          </m:r>
                        </m:sub>
                      </m:sSub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2" y="2057400"/>
                <a:ext cx="5438848" cy="4038600"/>
              </a:xfrm>
              <a:blipFill>
                <a:blip r:embed="rId3"/>
                <a:stretch>
                  <a:fillRect l="-561" t="-1964" r="-10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A Priori Error Analysis for CG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7FA1F9AD-9F5D-4281-BC36-32468233E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306A28-90F2-46BF-8F20-DE6B66C4AD0B}"/>
              </a:ext>
            </a:extLst>
          </p:cNvPr>
          <p:cNvSpPr txBox="1"/>
          <p:nvPr/>
        </p:nvSpPr>
        <p:spPr>
          <a:xfrm>
            <a:off x="9473205" y="5935339"/>
            <a:ext cx="2364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For DG, we refer to</a:t>
            </a:r>
          </a:p>
          <a:p>
            <a:r>
              <a:rPr lang="en-GB" dirty="0">
                <a:solidFill>
                  <a:srgbClr val="4A66AC"/>
                </a:solidFill>
              </a:rPr>
              <a:t>[Castillo et al, 2007]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895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1" y="2057400"/>
                <a:ext cx="10307259" cy="4524270"/>
              </a:xfrm>
            </p:spPr>
            <p:txBody>
              <a:bodyPr>
                <a:normAutofit fontScale="77500" lnSpcReduction="20000"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For a given problem, we can relatively easily construct an </a:t>
                </a:r>
                <a:r>
                  <a:rPr lang="en-GB" b="1" dirty="0">
                    <a:solidFill>
                      <a:schemeClr val="tx1"/>
                    </a:solidFill>
                  </a:rPr>
                  <a:t>a posteriori</a:t>
                </a:r>
                <a:r>
                  <a:rPr lang="en-GB" dirty="0">
                    <a:solidFill>
                      <a:schemeClr val="tx1"/>
                    </a:solidFill>
                  </a:rPr>
                  <a:t> error bound of the form: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4A66A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4A66AC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4A66AC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Following from an interpolation result from </a:t>
                </a:r>
                <a:r>
                  <a:rPr lang="en-GB" dirty="0">
                    <a:solidFill>
                      <a:srgbClr val="4A66AC"/>
                    </a:solidFill>
                  </a:rPr>
                  <a:t>[Schwab, 1998]</a:t>
                </a:r>
                <a:r>
                  <a:rPr lang="en-GB" dirty="0">
                    <a:solidFill>
                      <a:schemeClr val="tx1"/>
                    </a:solidFill>
                  </a:rPr>
                  <a:t>, we obtain: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1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en-GB" sz="3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100" b="0" i="1" smtClean="0">
                                  <a:solidFill>
                                    <a:srgbClr val="4A66A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100" i="1" smtClean="0">
                                  <a:solidFill>
                                    <a:srgbClr val="4A66AC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sz="3100" b="0" i="1" smtClean="0">
                                  <a:solidFill>
                                    <a:srgbClr val="4A66AC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sz="3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3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sz="3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sz="3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sz="31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ad>
                        <m:radPr>
                          <m:degHide m:val="on"/>
                          <m:ctrlPr>
                            <a:rPr lang="en-GB" sz="3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GB" sz="3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3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3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𝜅</m:t>
                                      </m:r>
                                    </m:e>
                                    <m:sub>
                                      <m:r>
                                        <a:rPr lang="en-GB" sz="3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GB" sz="3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GB" sz="3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sz="3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3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rad>
                      <m:r>
                        <a:rPr lang="en-GB" sz="3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310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sz="2600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≔</m:t>
                    </m:r>
                    <m:f>
                      <m:fPr>
                        <m:ctrlP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  <m:f>
                      <m:fPr>
                        <m:ctrlP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sSubSup>
                      <m:sSubSupPr>
                        <m:ctrlP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f>
                                  <m:fPr>
                                    <m:ctrlPr>
                                      <a:rPr lang="en-GB" sz="2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bSup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GB" sz="2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sz="2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sSup>
                          <m:sSupPr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>
                        <m:r>
                          <a:rPr lang="en-GB" sz="2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GB" sz="26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For our problem: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≔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sSubSup>
                      <m:sSubSup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en-GB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1" y="2057400"/>
                <a:ext cx="10307259" cy="4524270"/>
              </a:xfrm>
              <a:blipFill>
                <a:blip r:embed="rId3"/>
                <a:stretch>
                  <a:fillRect l="-177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A Posteriori Error Analysis for CG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B050"/>
                </a:solidFill>
                <a:latin typeface="Rockwell" panose="02060603020205020403" pitchFamily="18" charset="0"/>
              </a:rPr>
              <a:t>The Appetiser</a:t>
            </a:r>
          </a:p>
        </p:txBody>
      </p:sp>
      <p:pic>
        <p:nvPicPr>
          <p:cNvPr id="5" name="Graphic 4" descr="Bowl with solid fill">
            <a:extLst>
              <a:ext uri="{FF2B5EF4-FFF2-40B4-BE49-F238E27FC236}">
                <a16:creationId xmlns:a16="http://schemas.microsoft.com/office/drawing/2014/main" id="{BAD9312E-2353-4ED9-998D-E9ABBCD72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496B0A-3369-4737-8C61-C3AF1AA00B4C}"/>
              </a:ext>
            </a:extLst>
          </p:cNvPr>
          <p:cNvSpPr txBox="1"/>
          <p:nvPr/>
        </p:nvSpPr>
        <p:spPr>
          <a:xfrm>
            <a:off x="9473205" y="5935339"/>
            <a:ext cx="2364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For DG, we refer to</a:t>
            </a:r>
          </a:p>
          <a:p>
            <a:r>
              <a:rPr lang="en-GB" dirty="0">
                <a:solidFill>
                  <a:srgbClr val="4A66AC"/>
                </a:solidFill>
              </a:rPr>
              <a:t>[Houston et al, 2007]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900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24ED-348B-46B5-BD4D-000890C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1" y="2057400"/>
            <a:ext cx="10307259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b="0" dirty="0">
                <a:solidFill>
                  <a:schemeClr val="tx1"/>
                </a:solidFill>
              </a:rPr>
              <a:t>Go to </a:t>
            </a:r>
            <a:r>
              <a:rPr lang="en-GB" b="0" dirty="0" err="1">
                <a:solidFill>
                  <a:schemeClr val="tx1"/>
                </a:solidFill>
                <a:hlinkClick r:id="rId2"/>
              </a:rPr>
              <a:t>fem.blakey.family</a:t>
            </a:r>
            <a:r>
              <a:rPr lang="en-GB" b="0" dirty="0">
                <a:solidFill>
                  <a:schemeClr val="tx1"/>
                </a:solidFill>
              </a:rPr>
              <a:t> to run the code for yourself!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A Simple Interactive Example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A Quick Snack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3B4619-3258-4A7C-9A2C-22BA90033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99" y="2613089"/>
            <a:ext cx="3492612" cy="3482911"/>
          </a:xfrm>
          <a:prstGeom prst="rect">
            <a:avLst/>
          </a:prstGeom>
        </p:spPr>
      </p:pic>
      <p:pic>
        <p:nvPicPr>
          <p:cNvPr id="9" name="Graphic 8" descr="Pretzel with solid fill">
            <a:extLst>
              <a:ext uri="{FF2B5EF4-FFF2-40B4-BE49-F238E27FC236}">
                <a16:creationId xmlns:a16="http://schemas.microsoft.com/office/drawing/2014/main" id="{A58EF984-6AF1-4E58-91E5-AD2701E37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B770F0-02B3-401B-85CD-82F2E3867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6447" y="2371395"/>
            <a:ext cx="2735454" cy="381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23F326-1C47-4C17-9C7D-BF0B3F788303}"/>
              </a:ext>
            </a:extLst>
          </p:cNvPr>
          <p:cNvSpPr txBox="1"/>
          <p:nvPr/>
        </p:nvSpPr>
        <p:spPr>
          <a:xfrm>
            <a:off x="8676447" y="6189075"/>
            <a:ext cx="3161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4A66AC"/>
                </a:solidFill>
              </a:rPr>
              <a:t>https://fem.blakey.family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2486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424ED-348B-46B5-BD4D-000890C2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2" y="2057400"/>
            <a:ext cx="5130699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b="1" dirty="0">
                <a:solidFill>
                  <a:schemeClr val="tx1"/>
                </a:solidFill>
              </a:rPr>
              <a:t>Programming Language</a:t>
            </a:r>
          </a:p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</a:rPr>
              <a:t>Various FEM software packages already exist in a number of languages. We decided to use C++ due to its:</a:t>
            </a:r>
          </a:p>
          <a:p>
            <a:r>
              <a:rPr lang="en-GB" dirty="0">
                <a:solidFill>
                  <a:schemeClr val="tx1"/>
                </a:solidFill>
              </a:rPr>
              <a:t>Object-oriented structures</a:t>
            </a:r>
          </a:p>
          <a:p>
            <a:r>
              <a:rPr lang="en-GB" dirty="0">
                <a:solidFill>
                  <a:schemeClr val="tx1"/>
                </a:solidFill>
              </a:rPr>
              <a:t>Advanced memory management</a:t>
            </a:r>
          </a:p>
          <a:p>
            <a:r>
              <a:rPr lang="en-GB" dirty="0">
                <a:solidFill>
                  <a:schemeClr val="tx1"/>
                </a:solidFill>
              </a:rPr>
              <a:t>Portability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C++ Implementation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544909-4792-4010-945D-76DD3DA79055}"/>
              </a:ext>
            </a:extLst>
          </p:cNvPr>
          <p:cNvSpPr txBox="1"/>
          <p:nvPr/>
        </p:nvSpPr>
        <p:spPr>
          <a:xfrm>
            <a:off x="6139542" y="2081065"/>
            <a:ext cx="539530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GB" sz="2200" b="1" dirty="0">
                <a:solidFill>
                  <a:schemeClr val="tx1"/>
                </a:solidFill>
              </a:rPr>
              <a:t>Programming Structure</a:t>
            </a:r>
          </a:p>
          <a:p>
            <a:pPr marL="4572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To make use of the object-oriented paradigm, we split our problem into human-understandable parts: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Mesh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CG 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DG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Linear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Matrix 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/>
              <a:t>Various linear solvers</a:t>
            </a:r>
          </a:p>
        </p:txBody>
      </p:sp>
      <p:pic>
        <p:nvPicPr>
          <p:cNvPr id="10" name="Graphic 9" descr="Ice cream with solid fill">
            <a:extLst>
              <a:ext uri="{FF2B5EF4-FFF2-40B4-BE49-F238E27FC236}">
                <a16:creationId xmlns:a16="http://schemas.microsoft.com/office/drawing/2014/main" id="{EDFE8E52-ED4E-455A-AEF2-2C11B57D5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981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C++ Implementation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ADD04-5E72-491B-9D34-48185DD2D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65" y="1849953"/>
            <a:ext cx="8833891" cy="4349153"/>
          </a:xfrm>
          <a:prstGeom prst="rect">
            <a:avLst/>
          </a:prstGeom>
        </p:spPr>
      </p:pic>
      <p:pic>
        <p:nvPicPr>
          <p:cNvPr id="6" name="Graphic 5" descr="Ice cream with solid fill">
            <a:extLst>
              <a:ext uri="{FF2B5EF4-FFF2-40B4-BE49-F238E27FC236}">
                <a16:creationId xmlns:a16="http://schemas.microsoft.com/office/drawing/2014/main" id="{E90F5E82-F44D-4091-999B-AE4A5F2D6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17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C++ Implementation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D576BC-FDFE-4305-B339-A306D6EB4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52" y="2057400"/>
            <a:ext cx="4356282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b="1" dirty="0">
                <a:solidFill>
                  <a:schemeClr val="tx1"/>
                </a:solidFill>
              </a:rPr>
              <a:t>Primary C++ Ingredients</a:t>
            </a:r>
          </a:p>
          <a:p>
            <a:r>
              <a:rPr lang="en-GB" dirty="0">
                <a:solidFill>
                  <a:schemeClr val="tx1"/>
                </a:solidFill>
              </a:rPr>
              <a:t>Linear (and nonlinear) solvers</a:t>
            </a:r>
          </a:p>
          <a:p>
            <a:r>
              <a:rPr lang="en-GB" dirty="0">
                <a:solidFill>
                  <a:schemeClr val="tx1"/>
                </a:solidFill>
              </a:rPr>
              <a:t>Quadrature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Mappings to reference elements</a:t>
            </a:r>
          </a:p>
          <a:p>
            <a:r>
              <a:rPr lang="en-GB" dirty="0">
                <a:solidFill>
                  <a:schemeClr val="tx1"/>
                </a:solidFill>
              </a:rPr>
              <a:t>Efficient matrix storage</a:t>
            </a:r>
          </a:p>
          <a:p>
            <a:r>
              <a:rPr lang="en-GB" dirty="0">
                <a:solidFill>
                  <a:schemeClr val="tx1"/>
                </a:solidFill>
              </a:rPr>
              <a:t>FEM solvers</a:t>
            </a:r>
          </a:p>
          <a:p>
            <a:r>
              <a:rPr lang="en-GB" dirty="0">
                <a:solidFill>
                  <a:schemeClr val="tx1"/>
                </a:solidFill>
              </a:rPr>
              <a:t>Refinement procedures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Error estimation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513752F0-C412-465D-B316-10E961FDDFB4}"/>
              </a:ext>
            </a:extLst>
          </p:cNvPr>
          <p:cNvSpPr/>
          <p:nvPr/>
        </p:nvSpPr>
        <p:spPr>
          <a:xfrm>
            <a:off x="748569" y="4904977"/>
            <a:ext cx="161010" cy="16101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 descr="Ice cream with solid fill">
            <a:extLst>
              <a:ext uri="{FF2B5EF4-FFF2-40B4-BE49-F238E27FC236}">
                <a16:creationId xmlns:a16="http://schemas.microsoft.com/office/drawing/2014/main" id="{8793462F-4C87-4B18-AC0B-8EF61E622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659E6A-F2E8-42E3-9BD5-48ED2093C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911" y="2057400"/>
            <a:ext cx="5366284" cy="26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15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152" y="2057400"/>
                <a:ext cx="10878356" cy="4038600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Let’s solve a simple ODE for which we know the exact solution,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in order to study the convergence rates. Find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GB" dirty="0" err="1">
                    <a:solidFill>
                      <a:schemeClr val="tx1"/>
                    </a:solidFill>
                  </a:rPr>
                  <a:t>s.t.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</m:t>
                      </m:r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which exactly gives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.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Error Measurement</a:t>
                </a: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There’s no one way to measure the error of our approximate solution. We will focus on measuring in the following norms: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norm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norm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Energy norm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13424ED-348B-46B5-BD4D-000890C28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152" y="2057400"/>
                <a:ext cx="10878356" cy="4038600"/>
              </a:xfrm>
              <a:blipFill>
                <a:blip r:embed="rId2"/>
                <a:stretch>
                  <a:fillRect l="-168" t="-2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p:pic>
        <p:nvPicPr>
          <p:cNvPr id="5" name="Graphic 4" descr="Ice cream with solid fill">
            <a:extLst>
              <a:ext uri="{FF2B5EF4-FFF2-40B4-BE49-F238E27FC236}">
                <a16:creationId xmlns:a16="http://schemas.microsoft.com/office/drawing/2014/main" id="{98B2297E-F66C-4B77-9DF8-AE8D2455E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43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62056113"/>
                  </p:ext>
                </p:extLst>
              </p:nvPr>
            </p:nvGraphicFramePr>
            <p:xfrm>
              <a:off x="1159670" y="2770833"/>
              <a:ext cx="9872660" cy="3380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# </a:t>
                          </a:r>
                          <a:r>
                            <a:rPr lang="en-GB" dirty="0" err="1"/>
                            <a:t>DoFs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𝑳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0" smtClean="0">
                                            <a:latin typeface="Cambria Math" panose="02040503050406030204" pitchFamily="18" charset="0"/>
                                          </a:rPr>
                                          <m:t>𝛀</m:t>
                                        </m:r>
                                      </m:e>
                                    </m:d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𝑯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p>
                                    </m:sSup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ℰ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sub>
                                </m:sSub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0.15101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1.93952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1.93364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2.01462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0.039292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0.997789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0.997015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1.00731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0.00992138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0.502461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0.502363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0.503656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0.00248653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0.251679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0.251666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0.251828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0.00062202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0.125895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0.125894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0.125914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0.000155529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0.0629547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0.0629545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0.062957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0.0000388838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0.0314782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0.0314782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0.0314785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0.00000972104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0.0157392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0.0157392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0.0157393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62056113"/>
                  </p:ext>
                </p:extLst>
              </p:nvPr>
            </p:nvGraphicFramePr>
            <p:xfrm>
              <a:off x="1159670" y="2770833"/>
              <a:ext cx="9872660" cy="3380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414084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# </a:t>
                          </a:r>
                          <a:r>
                            <a:rPr lang="en-GB" dirty="0" err="1"/>
                            <a:t>DoFs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8539" t="-7353" r="-287921" b="-7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71" t="-7353" r="-201471" b="-7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2282" t="-7353" r="-105706" b="-7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5805" t="-7353" r="-1149" b="-738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0.15101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1.93952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1.93364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2.01462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0.039292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0.997789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0.997015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1.00731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0.00992138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0.502461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0.502363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0.503656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0.00248653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0.251679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0.251666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0.251828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0.00062202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0.125895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0.125894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0.125914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0.000155529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0.0629547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0.0629545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0.062957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0.0000388838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0.0314782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0.0314782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0.0314785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0.00000972104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0.0157392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0.0157392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0.0157393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Font typeface="Corbel" pitchFamily="34" charset="0"/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Our exact solution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 we get: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  <a:blipFill>
                <a:blip r:embed="rId3"/>
                <a:stretch>
                  <a:fillRect l="-280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DDCC652-2093-423E-AD1D-505AE495D0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79358" y="447603"/>
            <a:ext cx="2852972" cy="2139729"/>
          </a:xfrm>
          <a:prstGeom prst="rect">
            <a:avLst/>
          </a:prstGeom>
        </p:spPr>
      </p:pic>
      <p:pic>
        <p:nvPicPr>
          <p:cNvPr id="9" name="Graphic 8" descr="Ice cream with solid fill">
            <a:extLst>
              <a:ext uri="{FF2B5EF4-FFF2-40B4-BE49-F238E27FC236}">
                <a16:creationId xmlns:a16="http://schemas.microsoft.com/office/drawing/2014/main" id="{8881F717-3F44-4479-84C4-8F15B843C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88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59463416"/>
                  </p:ext>
                </p:extLst>
              </p:nvPr>
            </p:nvGraphicFramePr>
            <p:xfrm>
              <a:off x="1159670" y="2770833"/>
              <a:ext cx="9872660" cy="37516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800" dirty="0" err="1"/>
                            <a:t>DoF</a:t>
                          </a:r>
                          <a:r>
                            <a:rPr lang="en-GB" sz="1800" dirty="0"/>
                            <a:t> ratio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𝑳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0" smtClean="0">
                                            <a:latin typeface="Cambria Math" panose="02040503050406030204" pitchFamily="18" charset="0"/>
                                          </a:rPr>
                                          <m:t>𝛀</m:t>
                                        </m:r>
                                      </m:e>
                                    </m:d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𝑯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p>
                                    </m:sSup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ℰ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sub>
                                </m:sSub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5/9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3.84328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1.94382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1.93943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9/17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3.96033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1.9858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1.98465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17/33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3.99005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1.99644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1.99615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33/65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3.99751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65/129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3.99938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1.99976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129/257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3.99984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257/513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3.99996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~4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~2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~2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~2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070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59463416"/>
                  </p:ext>
                </p:extLst>
              </p:nvPr>
            </p:nvGraphicFramePr>
            <p:xfrm>
              <a:off x="1159670" y="2770833"/>
              <a:ext cx="9872660" cy="37516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414084">
                    <a:tc>
                      <a:txBody>
                        <a:bodyPr/>
                        <a:lstStyle/>
                        <a:p>
                          <a:r>
                            <a:rPr lang="en-GB" sz="1800" dirty="0" err="1"/>
                            <a:t>DoF</a:t>
                          </a:r>
                          <a:r>
                            <a:rPr lang="en-GB" sz="1800" dirty="0"/>
                            <a:t> ratio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8539" t="-7353" r="-287921" b="-8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71" t="-7353" r="-201471" b="-8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2282" t="-7353" r="-105706" b="-8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5805" t="-7353" r="-1149" b="-827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5/9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3.84328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1.94382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1.93943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9/17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3.96033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1.9858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1.98465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17/33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3.99005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1.99644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1.99615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33/65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3.99751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65/129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3.99938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1.99976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129/257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3.99984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257/513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3.99996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1.99998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~4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~2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~2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~2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070682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Our exact solution is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 we get: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  <a:blipFill>
                <a:blip r:embed="rId3"/>
                <a:stretch>
                  <a:fillRect l="-280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45539E2-3386-4A62-9A30-C485F4C39A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79358" y="447603"/>
            <a:ext cx="2852972" cy="2139729"/>
          </a:xfrm>
          <a:prstGeom prst="rect">
            <a:avLst/>
          </a:prstGeom>
        </p:spPr>
      </p:pic>
      <p:pic>
        <p:nvPicPr>
          <p:cNvPr id="11" name="Graphic 10" descr="Ice cream with solid fill">
            <a:extLst>
              <a:ext uri="{FF2B5EF4-FFF2-40B4-BE49-F238E27FC236}">
                <a16:creationId xmlns:a16="http://schemas.microsoft.com/office/drawing/2014/main" id="{18954BD0-AD3F-4A2F-9F1F-ED8BF8562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7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7614489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Our exact solution is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 we get: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7614489" cy="4038600"/>
              </a:xfrm>
              <a:prstGeom prst="rect">
                <a:avLst/>
              </a:prstGeom>
              <a:blipFill>
                <a:blip r:embed="rId2"/>
                <a:stretch>
                  <a:fillRect l="-400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A3EBC4B1-BBB1-4A97-AA70-1DCF3C948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670" y="2426704"/>
            <a:ext cx="5311590" cy="39836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294F25B-55B5-4CC1-8FD3-B9A209E99BC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9610068"/>
                  </p:ext>
                </p:extLst>
              </p:nvPr>
            </p:nvGraphicFramePr>
            <p:xfrm>
              <a:off x="8765628" y="3169920"/>
              <a:ext cx="2406868" cy="292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2585">
                      <a:extLst>
                        <a:ext uri="{9D8B030D-6E8A-4147-A177-3AD203B41FA5}">
                          <a16:colId xmlns:a16="http://schemas.microsoft.com/office/drawing/2014/main" val="1627652180"/>
                        </a:ext>
                      </a:extLst>
                    </a:gridCol>
                    <a:gridCol w="1504283">
                      <a:extLst>
                        <a:ext uri="{9D8B030D-6E8A-4147-A177-3AD203B41FA5}">
                          <a16:colId xmlns:a16="http://schemas.microsoft.com/office/drawing/2014/main" val="3360033680"/>
                        </a:ext>
                      </a:extLst>
                    </a:gridCol>
                  </a:tblGrid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err="1"/>
                            <a:t>DoF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smtClean="0">
                                    <a:latin typeface="Cambria Math" panose="02040503050406030204" pitchFamily="18" charset="0"/>
                                  </a:rPr>
                                  <m:t>𝚯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656137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1.04187956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73522487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1.01032582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957339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1.00257384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5760142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1.0006371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5254715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1.00015886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9124926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1.00003971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6458037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1.00000953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857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294F25B-55B5-4CC1-8FD3-B9A209E99BC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9610068"/>
                  </p:ext>
                </p:extLst>
              </p:nvPr>
            </p:nvGraphicFramePr>
            <p:xfrm>
              <a:off x="8765628" y="3169920"/>
              <a:ext cx="2406868" cy="292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2585">
                      <a:extLst>
                        <a:ext uri="{9D8B030D-6E8A-4147-A177-3AD203B41FA5}">
                          <a16:colId xmlns:a16="http://schemas.microsoft.com/office/drawing/2014/main" val="1627652180"/>
                        </a:ext>
                      </a:extLst>
                    </a:gridCol>
                    <a:gridCol w="1504283">
                      <a:extLst>
                        <a:ext uri="{9D8B030D-6E8A-4147-A177-3AD203B41FA5}">
                          <a16:colId xmlns:a16="http://schemas.microsoft.com/office/drawing/2014/main" val="336003368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err="1"/>
                            <a:t>DoF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0729" t="-8333" r="-1619" b="-7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965613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1.04187956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7352248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1.01032582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95733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1.00257384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576014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1.0006371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525471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1.00015886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912492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1.00003971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645803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1.00000953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857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795698-36AB-4BB1-891C-D18D27CB95E4}"/>
                  </a:ext>
                </a:extLst>
              </p:cNvPr>
              <p:cNvSpPr txBox="1"/>
              <p:nvPr/>
            </p:nvSpPr>
            <p:spPr>
              <a:xfrm>
                <a:off x="8957496" y="2426704"/>
                <a:ext cx="1575175" cy="5743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≔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795698-36AB-4BB1-891C-D18D27CB9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7496" y="2426704"/>
                <a:ext cx="1575175" cy="5743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8DEB247D-0D02-495C-9D1B-9F629F26BE2A}"/>
              </a:ext>
            </a:extLst>
          </p:cNvPr>
          <p:cNvSpPr txBox="1">
            <a:spLocks/>
          </p:cNvSpPr>
          <p:nvPr/>
        </p:nvSpPr>
        <p:spPr>
          <a:xfrm>
            <a:off x="8774159" y="1948035"/>
            <a:ext cx="2291024" cy="47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GB" b="1" dirty="0">
                <a:solidFill>
                  <a:schemeClr val="tx1"/>
                </a:solidFill>
              </a:rPr>
              <a:t>Efficiency index</a:t>
            </a:r>
          </a:p>
        </p:txBody>
      </p:sp>
      <p:pic>
        <p:nvPicPr>
          <p:cNvPr id="9" name="Graphic 8" descr="Ice cream with solid fill">
            <a:extLst>
              <a:ext uri="{FF2B5EF4-FFF2-40B4-BE49-F238E27FC236}">
                <a16:creationId xmlns:a16="http://schemas.microsoft.com/office/drawing/2014/main" id="{866EC59F-6729-4153-9986-129EA55CBC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04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91371770"/>
                  </p:ext>
                </p:extLst>
              </p:nvPr>
            </p:nvGraphicFramePr>
            <p:xfrm>
              <a:off x="1159670" y="2770833"/>
              <a:ext cx="9872660" cy="3380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# </a:t>
                          </a:r>
                          <a:r>
                            <a:rPr lang="en-GB" dirty="0" err="1"/>
                            <a:t>DoFs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𝑳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0" smtClean="0">
                                            <a:latin typeface="Cambria Math" panose="02040503050406030204" pitchFamily="18" charset="0"/>
                                          </a:rPr>
                                          <m:t>𝛀</m:t>
                                        </m:r>
                                      </m:e>
                                    </m:d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𝑯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p>
                                    </m:sSup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ℰ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sub>
                                </m:sSub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0.15101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1.93952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1.93364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2.01462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0.0151992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0.394667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0.394374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0.397937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0.00138912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0.0526826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0.0526643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0.05284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0.00010558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0.00523556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0.00523449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0.0052428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6.78332e-06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0.000414636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0.00041458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0.000414944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3.76084e-07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2.73023e-05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2.72997e-05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2.73143e-05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1.8312e-08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1.53869e-06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1.53858e-06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1.53912e-06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7.94325e-10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7.58027e-08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7.57986e-08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7.58169e-08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91371770"/>
                  </p:ext>
                </p:extLst>
              </p:nvPr>
            </p:nvGraphicFramePr>
            <p:xfrm>
              <a:off x="1159670" y="2770833"/>
              <a:ext cx="9872660" cy="33808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414084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# </a:t>
                          </a:r>
                          <a:r>
                            <a:rPr lang="en-GB" dirty="0" err="1"/>
                            <a:t>DoFs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8539" t="-7353" r="-287921" b="-7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71" t="-7353" r="-201471" b="-7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2282" t="-7353" r="-105706" b="-73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5805" t="-7353" r="-1149" b="-738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0.15101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1.93952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1.93364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2.01462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0.0151992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0.394667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0.394374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0.397937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0.00138912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0.0526826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0.0526643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0.05284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0.00010558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0.00523556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0.00523449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0.0052428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6.78332e-06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0.000414636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0.00041458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0.000414944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3.76084e-07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2.73023e-05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2.72997e-05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2.73143e-05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1.8312e-08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1.53869e-06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1.53858e-06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1.53912e-06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7.94325e-10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7.58027e-08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7.57986e-08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7.58169e-08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Font typeface="Corbel" pitchFamily="34" charset="0"/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Our exact solution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 we get: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  <a:blipFill>
                <a:blip r:embed="rId3"/>
                <a:stretch>
                  <a:fillRect l="-280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DDCC652-2093-423E-AD1D-505AE495D0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79358" y="447603"/>
            <a:ext cx="2852972" cy="2139729"/>
          </a:xfrm>
          <a:prstGeom prst="rect">
            <a:avLst/>
          </a:prstGeom>
        </p:spPr>
      </p:pic>
      <p:pic>
        <p:nvPicPr>
          <p:cNvPr id="9" name="Graphic 8" descr="Ice cream with solid fill">
            <a:extLst>
              <a:ext uri="{FF2B5EF4-FFF2-40B4-BE49-F238E27FC236}">
                <a16:creationId xmlns:a16="http://schemas.microsoft.com/office/drawing/2014/main" id="{970D1C91-FCC6-4B3F-9C41-06EA876C95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09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13181120"/>
                  </p:ext>
                </p:extLst>
              </p:nvPr>
            </p:nvGraphicFramePr>
            <p:xfrm>
              <a:off x="1159670" y="2770833"/>
              <a:ext cx="9872660" cy="37516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800" dirty="0" err="1"/>
                            <a:t>DoF</a:t>
                          </a:r>
                          <a:r>
                            <a:rPr lang="en-GB" sz="1800" dirty="0"/>
                            <a:t> ratio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𝑳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0" smtClean="0">
                                            <a:latin typeface="Cambria Math" panose="02040503050406030204" pitchFamily="18" charset="0"/>
                                          </a:rPr>
                                          <m:t>𝛀</m:t>
                                        </m:r>
                                      </m:e>
                                    </m:d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𝑯</m:t>
                                        </m:r>
                                      </m:e>
                                      <m:sup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p>
                                    </m:sSup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GB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GB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GB" b="1" i="1" smtClean="0">
                                                <a:latin typeface="Cambria Math" panose="02040503050406030204" pitchFamily="18" charset="0"/>
                                              </a:rPr>
                                              <m:t>𝒉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𝑬</m:t>
                                    </m:r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  <m:r>
                                      <a:rPr lang="en-GB" b="1" i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ℰ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GB" b="1" i="1" smtClean="0">
                                        <a:latin typeface="Cambria Math" panose="02040503050406030204" pitchFamily="18" charset="0"/>
                                      </a:rPr>
                                      <m:t>𝒉</m:t>
                                    </m:r>
                                  </m:sub>
                                </m:sSub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5/9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9.93536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4.91433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4.90305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5.06268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9/13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10.9416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7.4914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7.48844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7.53098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13/17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13.157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10.0625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10.061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10.0786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17/21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15.5647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12.6269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12.626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12.635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21/25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18.0367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15.1869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15.1863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15.1915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25/29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20.5376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17.7438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17.7434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17.7467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29/33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23.0536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20.2986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20.2983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20.3005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07068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9E0ECF34-695B-4B1A-8BE5-902EAA187E7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13181120"/>
                  </p:ext>
                </p:extLst>
              </p:nvPr>
            </p:nvGraphicFramePr>
            <p:xfrm>
              <a:off x="1159670" y="2770833"/>
              <a:ext cx="9872660" cy="37516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9620">
                      <a:extLst>
                        <a:ext uri="{9D8B030D-6E8A-4147-A177-3AD203B41FA5}">
                          <a16:colId xmlns:a16="http://schemas.microsoft.com/office/drawing/2014/main" val="1985805704"/>
                        </a:ext>
                      </a:extLst>
                    </a:gridCol>
                    <a:gridCol w="2170444">
                      <a:extLst>
                        <a:ext uri="{9D8B030D-6E8A-4147-A177-3AD203B41FA5}">
                          <a16:colId xmlns:a16="http://schemas.microsoft.com/office/drawing/2014/main" val="1454579377"/>
                        </a:ext>
                      </a:extLst>
                    </a:gridCol>
                    <a:gridCol w="2069960">
                      <a:extLst>
                        <a:ext uri="{9D8B030D-6E8A-4147-A177-3AD203B41FA5}">
                          <a16:colId xmlns:a16="http://schemas.microsoft.com/office/drawing/2014/main" val="4240683725"/>
                        </a:ext>
                      </a:extLst>
                    </a:gridCol>
                    <a:gridCol w="2029767">
                      <a:extLst>
                        <a:ext uri="{9D8B030D-6E8A-4147-A177-3AD203B41FA5}">
                          <a16:colId xmlns:a16="http://schemas.microsoft.com/office/drawing/2014/main" val="1160522314"/>
                        </a:ext>
                      </a:extLst>
                    </a:gridCol>
                    <a:gridCol w="2122869">
                      <a:extLst>
                        <a:ext uri="{9D8B030D-6E8A-4147-A177-3AD203B41FA5}">
                          <a16:colId xmlns:a16="http://schemas.microsoft.com/office/drawing/2014/main" val="3602493696"/>
                        </a:ext>
                      </a:extLst>
                    </a:gridCol>
                  </a:tblGrid>
                  <a:tr h="414084">
                    <a:tc>
                      <a:txBody>
                        <a:bodyPr/>
                        <a:lstStyle/>
                        <a:p>
                          <a:r>
                            <a:rPr lang="en-GB" sz="1800" dirty="0" err="1"/>
                            <a:t>DoF</a:t>
                          </a:r>
                          <a:r>
                            <a:rPr lang="en-GB" sz="1800" dirty="0"/>
                            <a:t> ratio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8539" t="-7353" r="-287921" b="-8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71" t="-7353" r="-201471" b="-8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2282" t="-7353" r="-105706" b="-827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5805" t="-7353" r="-1149" b="-827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3306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-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5681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5/9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9.93536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4.91433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4.90305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5.06268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1703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9/13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10.9416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7.4914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7.48844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7.53098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0655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13/17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13.157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10.0625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10.061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10.0786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02663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17/21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15.5647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12.6269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12.626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12.635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2231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21/25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18.0367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15.1869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15.1863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15.1915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50085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25/29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20.5376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17.7438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17.7434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17.7467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177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29/33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23.0536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20.2986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20.2983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20.3005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95323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>
                              <a:solidFill>
                                <a:schemeClr val="bg1"/>
                              </a:solidFill>
                            </a:rPr>
                            <a:t>~exp</a:t>
                          </a:r>
                        </a:p>
                      </a:txBody>
                      <a:tcPr>
                        <a:solidFill>
                          <a:srgbClr val="4A66A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070682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Our exact solution is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 we get: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  <a:blipFill>
                <a:blip r:embed="rId3"/>
                <a:stretch>
                  <a:fillRect l="-280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0D27A7A-E5BB-41B3-9F2E-5732B62EA2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79358" y="447603"/>
            <a:ext cx="2852972" cy="2139729"/>
          </a:xfrm>
          <a:prstGeom prst="rect">
            <a:avLst/>
          </a:prstGeom>
        </p:spPr>
      </p:pic>
      <p:pic>
        <p:nvPicPr>
          <p:cNvPr id="11" name="Graphic 10" descr="Ice cream with solid fill">
            <a:extLst>
              <a:ext uri="{FF2B5EF4-FFF2-40B4-BE49-F238E27FC236}">
                <a16:creationId xmlns:a16="http://schemas.microsoft.com/office/drawing/2014/main" id="{0B464D05-258A-4FE4-90A6-197B31811E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66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6DB8E2-FF36-47DE-B59C-BF8F315F0E80}"/>
              </a:ext>
            </a:extLst>
          </p:cNvPr>
          <p:cNvSpPr txBox="1">
            <a:spLocks/>
          </p:cNvSpPr>
          <p:nvPr/>
        </p:nvSpPr>
        <p:spPr>
          <a:xfrm>
            <a:off x="780099" y="586154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Rockwell" panose="02060603020205020403" pitchFamily="18" charset="0"/>
              </a:rPr>
              <a:t>Numerical Experiments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latin typeface="Rockwell" panose="02060603020205020403" pitchFamily="18" charset="0"/>
              </a:rPr>
              <a:t>Sorbet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Our exact solution is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 we get: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10878356" cy="4038600"/>
              </a:xfrm>
              <a:prstGeom prst="rect">
                <a:avLst/>
              </a:prstGeom>
              <a:blipFill>
                <a:blip r:embed="rId2"/>
                <a:stretch>
                  <a:fillRect l="-280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5445E279-C861-4D33-8742-097A503EE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00" y="2387032"/>
            <a:ext cx="5364486" cy="40233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4">
                <a:extLst>
                  <a:ext uri="{FF2B5EF4-FFF2-40B4-BE49-F238E27FC236}">
                    <a16:creationId xmlns:a16="http://schemas.microsoft.com/office/drawing/2014/main" id="{9ED9DF46-9277-438E-A152-4DE1780FCE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9058491"/>
                  </p:ext>
                </p:extLst>
              </p:nvPr>
            </p:nvGraphicFramePr>
            <p:xfrm>
              <a:off x="8765628" y="3169920"/>
              <a:ext cx="2406868" cy="292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2585">
                      <a:extLst>
                        <a:ext uri="{9D8B030D-6E8A-4147-A177-3AD203B41FA5}">
                          <a16:colId xmlns:a16="http://schemas.microsoft.com/office/drawing/2014/main" val="1627652180"/>
                        </a:ext>
                      </a:extLst>
                    </a:gridCol>
                    <a:gridCol w="1504283">
                      <a:extLst>
                        <a:ext uri="{9D8B030D-6E8A-4147-A177-3AD203B41FA5}">
                          <a16:colId xmlns:a16="http://schemas.microsoft.com/office/drawing/2014/main" val="3360033680"/>
                        </a:ext>
                      </a:extLst>
                    </a:gridCol>
                  </a:tblGrid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err="1"/>
                            <a:t>DoF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0" smtClean="0">
                                    <a:latin typeface="Cambria Math" panose="02040503050406030204" pitchFamily="18" charset="0"/>
                                  </a:rPr>
                                  <m:t>𝚯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9656137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1.04187956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73522487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1.00903457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957339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1.00333623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5760142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1.00158755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5254715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1.000878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9124926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1.0005348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6458037"/>
                      </a:ext>
                    </a:extLst>
                  </a:tr>
                  <a:tr h="32979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1.00035097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85720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4">
                <a:extLst>
                  <a:ext uri="{FF2B5EF4-FFF2-40B4-BE49-F238E27FC236}">
                    <a16:creationId xmlns:a16="http://schemas.microsoft.com/office/drawing/2014/main" id="{9ED9DF46-9277-438E-A152-4DE1780FCE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9058491"/>
                  </p:ext>
                </p:extLst>
              </p:nvPr>
            </p:nvGraphicFramePr>
            <p:xfrm>
              <a:off x="8765628" y="3169920"/>
              <a:ext cx="2406868" cy="292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2585">
                      <a:extLst>
                        <a:ext uri="{9D8B030D-6E8A-4147-A177-3AD203B41FA5}">
                          <a16:colId xmlns:a16="http://schemas.microsoft.com/office/drawing/2014/main" val="1627652180"/>
                        </a:ext>
                      </a:extLst>
                    </a:gridCol>
                    <a:gridCol w="1504283">
                      <a:extLst>
                        <a:ext uri="{9D8B030D-6E8A-4147-A177-3AD203B41FA5}">
                          <a16:colId xmlns:a16="http://schemas.microsoft.com/office/drawing/2014/main" val="336003368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err="1"/>
                            <a:t>DoF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0729" t="-8333" r="-1619" b="-7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965613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1.04187956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7352248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1.00903457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095733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1.00333623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576014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1.00158755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525471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1.000878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912492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1.0005348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645803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1.00035097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85720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6F40A3-9242-4DF6-A60D-384C84A75064}"/>
                  </a:ext>
                </a:extLst>
              </p:cNvPr>
              <p:cNvSpPr txBox="1"/>
              <p:nvPr/>
            </p:nvSpPr>
            <p:spPr>
              <a:xfrm>
                <a:off x="8957496" y="2426704"/>
                <a:ext cx="1575175" cy="5743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≔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6F40A3-9242-4DF6-A60D-384C84A75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7496" y="2426704"/>
                <a:ext cx="1575175" cy="5743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4DB1325A-68E3-44AA-A407-868B0BC0E824}"/>
              </a:ext>
            </a:extLst>
          </p:cNvPr>
          <p:cNvSpPr txBox="1">
            <a:spLocks/>
          </p:cNvSpPr>
          <p:nvPr/>
        </p:nvSpPr>
        <p:spPr>
          <a:xfrm>
            <a:off x="8774159" y="1948035"/>
            <a:ext cx="2291024" cy="47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GB" b="1" dirty="0">
                <a:solidFill>
                  <a:schemeClr val="tx1"/>
                </a:solidFill>
              </a:rPr>
              <a:t>Efficiency index</a:t>
            </a:r>
          </a:p>
        </p:txBody>
      </p:sp>
      <p:pic>
        <p:nvPicPr>
          <p:cNvPr id="9" name="Graphic 8" descr="Ice cream with solid fill">
            <a:extLst>
              <a:ext uri="{FF2B5EF4-FFF2-40B4-BE49-F238E27FC236}">
                <a16:creationId xmlns:a16="http://schemas.microsoft.com/office/drawing/2014/main" id="{DE669471-68B3-4893-B676-5DAAE1367E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9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5438848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introduce our next recipe, for automatic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-,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-refinement.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Recipe: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Solve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Estimate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Mark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Refine marked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5438848" cy="4038600"/>
              </a:xfrm>
              <a:prstGeom prst="rect">
                <a:avLst/>
              </a:prstGeom>
              <a:blipFill>
                <a:blip r:embed="rId3"/>
                <a:stretch>
                  <a:fillRect l="-561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CE7517E-7E6E-4C5E-AD3B-465792428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386" y="2603025"/>
            <a:ext cx="5076496" cy="3807372"/>
          </a:xfrm>
          <a:prstGeom prst="rect">
            <a:avLst/>
          </a:prstGeom>
        </p:spPr>
      </p:pic>
      <p:pic>
        <p:nvPicPr>
          <p:cNvPr id="9" name="Graphic 8" descr="Covered plate with solid fill">
            <a:extLst>
              <a:ext uri="{FF2B5EF4-FFF2-40B4-BE49-F238E27FC236}">
                <a16:creationId xmlns:a16="http://schemas.microsoft.com/office/drawing/2014/main" id="{6A8ED5CD-5582-45CA-B854-04EB4F9C7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20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5438848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introduce our next recipe, for automatic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-,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-refinement.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Recipe: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Solve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Estimate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Mark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Refine marked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5438848" cy="4038600"/>
              </a:xfrm>
              <a:prstGeom prst="rect">
                <a:avLst/>
              </a:prstGeom>
              <a:blipFill>
                <a:blip r:embed="rId3"/>
                <a:stretch>
                  <a:fillRect l="-561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CE7517E-7E6E-4C5E-AD3B-4657924280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80386" y="2603025"/>
            <a:ext cx="5076496" cy="3807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44991F-DE7F-49E2-B77A-E6933B92FD4B}"/>
                  </a:ext>
                </a:extLst>
              </p:cNvPr>
              <p:cNvSpPr txBox="1"/>
              <p:nvPr/>
            </p:nvSpPr>
            <p:spPr>
              <a:xfrm>
                <a:off x="6474372" y="2057252"/>
                <a:ext cx="609600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" indent="0">
                  <a:buNone/>
                </a:pPr>
                <a:r>
                  <a:rPr lang="en-GB" sz="2200" dirty="0">
                    <a:solidFill>
                      <a:schemeClr val="tx1"/>
                    </a:solidFill>
                  </a:rPr>
                  <a:t>What about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200" dirty="0">
                    <a:solidFill>
                      <a:schemeClr val="tx1"/>
                    </a:solidFill>
                  </a:rPr>
                  <a:t>-refinement?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44991F-DE7F-49E2-B77A-E6933B92F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372" y="2057252"/>
                <a:ext cx="6096000" cy="430887"/>
              </a:xfrm>
              <a:prstGeom prst="rect">
                <a:avLst/>
              </a:prstGeom>
              <a:blipFill>
                <a:blip r:embed="rId5"/>
                <a:stretch>
                  <a:fillRect l="-500" t="-8451" b="-28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Graphic 10" descr="Covered plate with solid fill">
            <a:extLst>
              <a:ext uri="{FF2B5EF4-FFF2-40B4-BE49-F238E27FC236}">
                <a16:creationId xmlns:a16="http://schemas.microsoft.com/office/drawing/2014/main" id="{C33C9421-466F-4A2A-AD76-94AE979A50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78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5438848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introduce our next recipe, for automatic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-refinement.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Modified Recipe: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Solve</a:t>
                </a: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Estimate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Mark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rgbClr val="4A66AC"/>
                    </a:solidFill>
                  </a:rPr>
                  <a:t>Decide refinement 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4A66AC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rgbClr val="4A66AC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4A66AC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>
                  <a:solidFill>
                    <a:srgbClr val="4A66AC"/>
                  </a:solidFill>
                </a:endParaRPr>
              </a:p>
              <a:p>
                <a:pPr marL="502920" indent="-457200">
                  <a:buFont typeface="+mj-lt"/>
                  <a:buAutoNum type="arabicPeriod"/>
                </a:pPr>
                <a:r>
                  <a:rPr lang="en-GB" dirty="0">
                    <a:solidFill>
                      <a:schemeClr val="tx1"/>
                    </a:solidFill>
                  </a:rPr>
                  <a:t>Refine marked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5438848" cy="4038600"/>
              </a:xfrm>
              <a:prstGeom prst="rect">
                <a:avLst/>
              </a:prstGeom>
              <a:blipFill>
                <a:blip r:embed="rId3"/>
                <a:stretch>
                  <a:fillRect l="-561" t="-2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CE7517E-7E6E-4C5E-AD3B-4657924280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80386" y="2603025"/>
            <a:ext cx="5076496" cy="3807372"/>
          </a:xfrm>
          <a:prstGeom prst="rect">
            <a:avLst/>
          </a:prstGeom>
        </p:spPr>
      </p:pic>
      <p:pic>
        <p:nvPicPr>
          <p:cNvPr id="9" name="Graphic 8" descr="Covered plate with solid fill">
            <a:extLst>
              <a:ext uri="{FF2B5EF4-FFF2-40B4-BE49-F238E27FC236}">
                <a16:creationId xmlns:a16="http://schemas.microsoft.com/office/drawing/2014/main" id="{5EF7DE74-95B4-484A-830F-411ABD411B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6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8D08B32-24F4-43B7-AE9A-8D2CFF0762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58636" y="4117878"/>
            <a:ext cx="2798251" cy="2098688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C1923D2D-DFF2-4A1D-A26C-5E9733CC7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07" y="4102519"/>
            <a:ext cx="2818729" cy="21140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5438848" cy="7278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introduce our next recipe, for automatic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-refinement.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5438848" cy="727841"/>
              </a:xfrm>
              <a:prstGeom prst="rect">
                <a:avLst/>
              </a:prstGeom>
              <a:blipFill>
                <a:blip r:embed="rId5"/>
                <a:stretch>
                  <a:fillRect l="-561" t="-10924" b="-12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CE7517E-7E6E-4C5E-AD3B-4657924280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980386" y="2603025"/>
            <a:ext cx="5076496" cy="3807372"/>
          </a:xfrm>
          <a:prstGeom prst="rect">
            <a:avLst/>
          </a:prstGeom>
        </p:spPr>
      </p:pic>
      <p:pic>
        <p:nvPicPr>
          <p:cNvPr id="9" name="Graphic 8" descr="Covered plate with solid fill">
            <a:extLst>
              <a:ext uri="{FF2B5EF4-FFF2-40B4-BE49-F238E27FC236}">
                <a16:creationId xmlns:a16="http://schemas.microsoft.com/office/drawing/2014/main" id="{5EF7DE74-95B4-484A-830F-411ABD411B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79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4C26E01A-C5E5-4B96-87C0-7152CC3B3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387" y="2603026"/>
            <a:ext cx="5076496" cy="3807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2" y="2057400"/>
                <a:ext cx="5438848" cy="7278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We introduce our next recipe, for automatic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-refinement.</a:t>
                </a: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2" y="2057400"/>
                <a:ext cx="5438848" cy="727841"/>
              </a:xfrm>
              <a:prstGeom prst="rect">
                <a:avLst/>
              </a:prstGeom>
              <a:blipFill>
                <a:blip r:embed="rId4"/>
                <a:stretch>
                  <a:fillRect l="-561" t="-10924" b="-12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CE7517E-7E6E-4C5E-AD3B-4657924280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752119" y="3795843"/>
            <a:ext cx="3228268" cy="2421201"/>
          </a:xfrm>
          <a:prstGeom prst="rect">
            <a:avLst/>
          </a:prstGeom>
        </p:spPr>
      </p:pic>
      <p:pic>
        <p:nvPicPr>
          <p:cNvPr id="9" name="Graphic 8" descr="Covered plate with solid fill">
            <a:extLst>
              <a:ext uri="{FF2B5EF4-FFF2-40B4-BE49-F238E27FC236}">
                <a16:creationId xmlns:a16="http://schemas.microsoft.com/office/drawing/2014/main" id="{5EF7DE74-95B4-484A-830F-411ABD411B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2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1" y="2057400"/>
                <a:ext cx="10662490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How do we choose to mark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?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Maximum strategy</a:t>
                </a: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Pick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Mark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func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Refine all marked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r>
                  <a:rPr lang="en-GB" dirty="0" err="1">
                    <a:solidFill>
                      <a:schemeClr val="tx1"/>
                    </a:solidFill>
                  </a:rPr>
                  <a:t>Dörfler</a:t>
                </a:r>
                <a:r>
                  <a:rPr lang="en-GB" dirty="0">
                    <a:solidFill>
                      <a:schemeClr val="tx1"/>
                    </a:solidFill>
                  </a:rPr>
                  <a:t> strategy</a:t>
                </a: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Pick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</m:oMath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Sort </a:t>
                </a:r>
                <a:r>
                  <a:rPr lang="en-GB">
                    <a:solidFill>
                      <a:schemeClr val="tx1"/>
                    </a:solidFill>
                  </a:rPr>
                  <a:t>elements by largest </a:t>
                </a:r>
                <a:r>
                  <a:rPr lang="en-GB" dirty="0">
                    <a:solidFill>
                      <a:schemeClr val="tx1"/>
                    </a:solidFill>
                  </a:rPr>
                  <a:t>indicator</a:t>
                </a: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Continue until marked elements satisfy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acc>
                          </m:e>
                          <m:sub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a14:m>
                <a:endParaRPr lang="en-GB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Refine all marked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e>
                      <m:sub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1" y="2057400"/>
                <a:ext cx="10662490" cy="4038600"/>
              </a:xfrm>
              <a:prstGeom prst="rect">
                <a:avLst/>
              </a:prstGeom>
              <a:blipFill>
                <a:blip r:embed="rId3"/>
                <a:stretch>
                  <a:fillRect l="-286" t="-1662" b="-4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 descr="Covered plate with solid fill">
            <a:extLst>
              <a:ext uri="{FF2B5EF4-FFF2-40B4-BE49-F238E27FC236}">
                <a16:creationId xmlns:a16="http://schemas.microsoft.com/office/drawing/2014/main" id="{477F9B7E-D133-4853-AF42-FD723BDD9F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EAF03766-503E-4D6A-BA69-07E245AFAD72}"/>
              </a:ext>
            </a:extLst>
          </p:cNvPr>
          <p:cNvSpPr/>
          <p:nvPr/>
        </p:nvSpPr>
        <p:spPr>
          <a:xfrm>
            <a:off x="750901" y="2651620"/>
            <a:ext cx="161010" cy="16101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5628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1" y="2057400"/>
                <a:ext cx="10662490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How do we choose whether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 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-refine?</a:t>
                </a:r>
              </a:p>
              <a:p>
                <a:pPr marL="4572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In 1D, we can derive the following “smoothness indicator” </a:t>
                </a:r>
                <a:r>
                  <a:rPr lang="en-GB" dirty="0">
                    <a:solidFill>
                      <a:srgbClr val="4A66AC"/>
                    </a:solidFill>
                  </a:rPr>
                  <a:t>[</a:t>
                </a:r>
                <a:r>
                  <a:rPr lang="en-GB" dirty="0" err="1">
                    <a:solidFill>
                      <a:srgbClr val="4A66AC"/>
                    </a:solidFill>
                  </a:rPr>
                  <a:t>Wihler</a:t>
                </a:r>
                <a:r>
                  <a:rPr lang="en-GB" dirty="0">
                    <a:solidFill>
                      <a:srgbClr val="4A66AC"/>
                    </a:solidFill>
                  </a:rPr>
                  <a:t>, 2011]</a:t>
                </a:r>
                <a:r>
                  <a:rPr lang="en-GB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begChr m:val="{"/>
                          <m:endChr m:val="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GB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  <m:d>
                                    <m:dPr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𝜅</m:t>
                                      </m:r>
                                    </m:e>
                                  </m:d>
                                </m:sub>
                                <m:sup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en-GB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GB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coth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d>
                                        <m:dPr>
                                          <m:ctrlPr>
                                            <a:rPr lang="en-GB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bSup>
                                          <m:sSubSup>
                                            <m:sSubSupPr>
                                              <m:ctrlP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d>
                                                <m:dPr>
                                                  <m:begChr m:val="‖"/>
                                                  <m:endChr m:val="‖"/>
                                                  <m:ctrlP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GB" b="0" i="1" smtClean="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GB" b="0" i="1" smtClean="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𝑢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b="0" i="1" smtClean="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h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𝐿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  <m:d>
                                                <m:dPr>
                                                  <m:ctrlP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𝜅</m:t>
                                                  </m:r>
                                                </m:e>
                                              </m:d>
                                            </m:sub>
                                            <m:sup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en-GB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𝜅</m:t>
                                              </m:r>
                                            </m:sub>
                                          </m:sSub>
                                          <m:sSubSup>
                                            <m:sSubSupPr>
                                              <m:ctrlP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GB" b="0" i="1" smtClean="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GB" b="0" i="1" smtClean="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𝑢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b="0" i="1" smtClean="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h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𝐻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sup>
                                              </m:sSup>
                                              <m:d>
                                                <m:dPr>
                                                  <m:ctrlP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b="0" i="1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𝜅</m:t>
                                                  </m:r>
                                                </m:e>
                                              </m:d>
                                            </m:sub>
                                            <m:sup>
                                              <m:r>
                                                <a:rPr lang="en-GB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≡0,</m:t>
                              </m:r>
                            </m:e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                                                                                                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≡0.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We expect smooth functions to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non-smooth functions to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We choose to refine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≤0.5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and refine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otherwise.</a:t>
                </a:r>
              </a:p>
            </p:txBody>
          </p:sp>
        </mc:Choice>
        <mc:Fallback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1" y="2057400"/>
                <a:ext cx="10662490" cy="4038600"/>
              </a:xfrm>
              <a:prstGeom prst="rect">
                <a:avLst/>
              </a:prstGeom>
              <a:blipFill>
                <a:blip r:embed="rId3"/>
                <a:stretch>
                  <a:fillRect l="-286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D6E748C-5F72-4599-A3E3-66E2A05816B9}"/>
              </a:ext>
            </a:extLst>
          </p:cNvPr>
          <p:cNvCxnSpPr/>
          <p:nvPr/>
        </p:nvCxnSpPr>
        <p:spPr>
          <a:xfrm flipH="1">
            <a:off x="9841624" y="3532461"/>
            <a:ext cx="73573" cy="2942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overed plate with solid fill">
            <a:extLst>
              <a:ext uri="{FF2B5EF4-FFF2-40B4-BE49-F238E27FC236}">
                <a16:creationId xmlns:a16="http://schemas.microsoft.com/office/drawing/2014/main" id="{EF757EE9-91FD-4D28-9172-B75711E90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86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FB861F5-773A-4E76-A5B0-7469E642E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82" y="3052020"/>
            <a:ext cx="5111566" cy="20931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  <a:latin typeface="Rockwell" panose="02060603020205020403" pitchFamily="18" charset="0"/>
              </a:rPr>
              <a:t>Main Course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3123C1E-1F32-4B8A-8BEC-8F4DD015AC37}"/>
              </a:ext>
            </a:extLst>
          </p:cNvPr>
          <p:cNvSpPr txBox="1">
            <a:spLocks/>
          </p:cNvSpPr>
          <p:nvPr/>
        </p:nvSpPr>
        <p:spPr>
          <a:xfrm>
            <a:off x="657151" y="2057400"/>
            <a:ext cx="4545470" cy="5991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</a:rPr>
              <a:t>Why was all of that OOP necessary?</a:t>
            </a:r>
          </a:p>
        </p:txBody>
      </p:sp>
      <p:pic>
        <p:nvPicPr>
          <p:cNvPr id="6" name="Graphic 5" descr="Covered plate with solid fill">
            <a:extLst>
              <a:ext uri="{FF2B5EF4-FFF2-40B4-BE49-F238E27FC236}">
                <a16:creationId xmlns:a16="http://schemas.microsoft.com/office/drawing/2014/main" id="{EF757EE9-91FD-4D28-9172-B75711E90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54C826-19E3-418B-A847-61A93FEA3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502" y="3060520"/>
            <a:ext cx="5304346" cy="32712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F146382-E24C-4419-8886-52BED6AD1A8D}"/>
              </a:ext>
            </a:extLst>
          </p:cNvPr>
          <p:cNvSpPr txBox="1"/>
          <p:nvPr/>
        </p:nvSpPr>
        <p:spPr>
          <a:xfrm>
            <a:off x="795922" y="2586815"/>
            <a:ext cx="4921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4A66AC"/>
                </a:solidFill>
              </a:rPr>
              <a:t>Example Boundary Layer Simulation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38C321-F92E-4575-8EF4-4CCF492C50AA}"/>
                  </a:ext>
                </a:extLst>
              </p:cNvPr>
              <p:cNvSpPr txBox="1"/>
              <p:nvPr/>
            </p:nvSpPr>
            <p:spPr>
              <a:xfrm>
                <a:off x="6474143" y="2578314"/>
                <a:ext cx="49219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4A66AC"/>
                        </a:solidFill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GB" dirty="0">
                    <a:solidFill>
                      <a:srgbClr val="4A66AC"/>
                    </a:solidFill>
                  </a:rPr>
                  <a:t>-Adaptive Boundary Layer Simulation</a:t>
                </a:r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38C321-F92E-4575-8EF4-4CCF492C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143" y="2578314"/>
                <a:ext cx="4921937" cy="369332"/>
              </a:xfrm>
              <a:prstGeom prst="rect">
                <a:avLst/>
              </a:prstGeom>
              <a:blipFill>
                <a:blip r:embed="rId7"/>
                <a:stretch>
                  <a:fillRect l="-372"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0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sz="2800" dirty="0">
                    <a:latin typeface="Rockwell" panose="02060603020205020403" pitchFamily="18" charset="0"/>
                  </a:rPr>
                  <a:t>-FEMs in Action</a:t>
                </a:r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866DB8E2-FF36-47DE-B59C-BF8F315F0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9" y="586154"/>
                <a:ext cx="9875520" cy="13563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1FBAC623-E228-4FB4-9DD0-2411077BEB6C}"/>
              </a:ext>
            </a:extLst>
          </p:cNvPr>
          <p:cNvSpPr txBox="1">
            <a:spLocks/>
          </p:cNvSpPr>
          <p:nvPr/>
        </p:nvSpPr>
        <p:spPr>
          <a:xfrm>
            <a:off x="657151" y="447603"/>
            <a:ext cx="9875520" cy="59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6"/>
                </a:solidFill>
                <a:latin typeface="Rockwell" panose="02060603020205020403" pitchFamily="18" charset="0"/>
              </a:rPr>
              <a:t>Pudding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151" y="2057400"/>
                <a:ext cx="5438849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GB" b="1" dirty="0">
                    <a:solidFill>
                      <a:schemeClr val="tx1"/>
                    </a:solidFill>
                  </a:rPr>
                  <a:t>Summary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CG-FEM and DG-FEM in 1D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Key implementation aspects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A priori and a posteriori error bounds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A posteriori error bounds</a:t>
                </a: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Smoothness indicator</a:t>
                </a: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adaptive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h𝑝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-refinement</a:t>
                </a: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5">
                <a:extLst>
                  <a:ext uri="{FF2B5EF4-FFF2-40B4-BE49-F238E27FC236}">
                    <a16:creationId xmlns:a16="http://schemas.microsoft.com/office/drawing/2014/main" id="{03123C1E-1F32-4B8A-8BEC-8F4DD015A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51" y="2057400"/>
                <a:ext cx="5438849" cy="4038600"/>
              </a:xfrm>
              <a:prstGeom prst="rect">
                <a:avLst/>
              </a:prstGeom>
              <a:blipFill>
                <a:blip r:embed="rId4"/>
                <a:stretch>
                  <a:fillRect l="-561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F5A91-CBF5-4F53-BB8A-B5AF9A6041D7}"/>
              </a:ext>
            </a:extLst>
          </p:cNvPr>
          <p:cNvSpPr txBox="1">
            <a:spLocks/>
          </p:cNvSpPr>
          <p:nvPr/>
        </p:nvSpPr>
        <p:spPr>
          <a:xfrm>
            <a:off x="6096000" y="1942514"/>
            <a:ext cx="5438849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GB" b="1" dirty="0">
                <a:solidFill>
                  <a:schemeClr val="tx1"/>
                </a:solidFill>
              </a:rPr>
              <a:t>Outlook</a:t>
            </a:r>
          </a:p>
          <a:p>
            <a:r>
              <a:rPr lang="en-GB" dirty="0">
                <a:solidFill>
                  <a:schemeClr val="tx1"/>
                </a:solidFill>
              </a:rPr>
              <a:t>Convection-dominated PDEs</a:t>
            </a:r>
          </a:p>
          <a:p>
            <a:r>
              <a:rPr lang="en-GB" dirty="0">
                <a:solidFill>
                  <a:schemeClr val="tx1"/>
                </a:solidFill>
              </a:rPr>
              <a:t>Generalisation to 2D and 3D</a:t>
            </a:r>
          </a:p>
          <a:p>
            <a:r>
              <a:rPr lang="en-GB" dirty="0">
                <a:solidFill>
                  <a:schemeClr val="tx1"/>
                </a:solidFill>
              </a:rPr>
              <a:t>Time dependant problems</a:t>
            </a:r>
          </a:p>
          <a:p>
            <a:r>
              <a:rPr lang="en-GB" dirty="0">
                <a:solidFill>
                  <a:schemeClr val="tx1"/>
                </a:solidFill>
              </a:rPr>
              <a:t>Placentas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Complicated geometries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Fluid-structure interaction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9" name="Graphic 8" descr="Cupcake with solid fill">
            <a:extLst>
              <a:ext uri="{FF2B5EF4-FFF2-40B4-BE49-F238E27FC236}">
                <a16:creationId xmlns:a16="http://schemas.microsoft.com/office/drawing/2014/main" id="{92E2F440-68C0-4E5A-95D6-86F189DE8C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778567" y="447603"/>
            <a:ext cx="900691" cy="9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510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885775_Student does teacher does_v2.potx" id="{618315E5-C348-40CF-AD40-05C2F7C13378}" vid="{0C991BBE-F1C3-4926-9687-DBEAAE8C92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6CA70E-ED75-4FF0-A862-8EF12B7377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BF1ABED-93B7-45AC-A513-2CB1FF159A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B27744-7857-4992-B755-05855FC591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does, teacher does</Template>
  <TotalTime>4890</TotalTime>
  <Words>2070</Words>
  <Application>Microsoft Office PowerPoint</Application>
  <PresentationFormat>Widescreen</PresentationFormat>
  <Paragraphs>561</Paragraphs>
  <Slides>39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Cambria Math</vt:lpstr>
      <vt:lpstr>Corbel</vt:lpstr>
      <vt:lpstr>Rockwell</vt:lpstr>
      <vt:lpstr>Tahoma</vt:lpstr>
      <vt:lpstr>Basis</vt:lpstr>
      <vt:lpstr>Image</vt:lpstr>
      <vt:lpstr>A Recipe for adaptive hp-fems</vt:lpstr>
      <vt:lpstr>Today’s Menu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Does Teacher Does</dc:title>
  <dc:creator>Adam Blakey</dc:creator>
  <cp:lastModifiedBy>Adam Blakey</cp:lastModifiedBy>
  <cp:revision>315</cp:revision>
  <dcterms:created xsi:type="dcterms:W3CDTF">2021-03-11T09:04:40Z</dcterms:created>
  <dcterms:modified xsi:type="dcterms:W3CDTF">2021-03-29T12:50:00Z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