
<file path=[Content_Types].xml><?xml version="1.0" encoding="utf-8"?>
<Types xmlns="http://schemas.openxmlformats.org/package/2006/content-types">
  <Default Extension="avi" ContentType="video/x-msvideo"/>
  <Default Extension="fntdata" ContentType="application/x-fontdata"/>
  <Default Extension="jpeg" ContentType="image/jpeg"/>
  <Default Extension="jpg" ContentType="image/jpeg"/>
  <Default Extension="m4v" ContentType="video/unknown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52"/>
  </p:notesMasterIdLst>
  <p:sldIdLst>
    <p:sldId id="256" r:id="rId2"/>
    <p:sldId id="258" r:id="rId3"/>
    <p:sldId id="263" r:id="rId4"/>
    <p:sldId id="309" r:id="rId5"/>
    <p:sldId id="316" r:id="rId6"/>
    <p:sldId id="317" r:id="rId7"/>
    <p:sldId id="367" r:id="rId8"/>
    <p:sldId id="368" r:id="rId9"/>
    <p:sldId id="369" r:id="rId10"/>
    <p:sldId id="370" r:id="rId11"/>
    <p:sldId id="371" r:id="rId12"/>
    <p:sldId id="372" r:id="rId13"/>
    <p:sldId id="315" r:id="rId14"/>
    <p:sldId id="318" r:id="rId15"/>
    <p:sldId id="319" r:id="rId16"/>
    <p:sldId id="332" r:id="rId17"/>
    <p:sldId id="373" r:id="rId18"/>
    <p:sldId id="374" r:id="rId19"/>
    <p:sldId id="376" r:id="rId20"/>
    <p:sldId id="311" r:id="rId21"/>
    <p:sldId id="325" r:id="rId22"/>
    <p:sldId id="377" r:id="rId23"/>
    <p:sldId id="326" r:id="rId24"/>
    <p:sldId id="378" r:id="rId25"/>
    <p:sldId id="379" r:id="rId26"/>
    <p:sldId id="380" r:id="rId27"/>
    <p:sldId id="381" r:id="rId28"/>
    <p:sldId id="382" r:id="rId29"/>
    <p:sldId id="351" r:id="rId30"/>
    <p:sldId id="340" r:id="rId31"/>
    <p:sldId id="350" r:id="rId32"/>
    <p:sldId id="360" r:id="rId33"/>
    <p:sldId id="361" r:id="rId34"/>
    <p:sldId id="363" r:id="rId35"/>
    <p:sldId id="364" r:id="rId36"/>
    <p:sldId id="343" r:id="rId37"/>
    <p:sldId id="342" r:id="rId38"/>
    <p:sldId id="365" r:id="rId39"/>
    <p:sldId id="312" r:id="rId40"/>
    <p:sldId id="327" r:id="rId41"/>
    <p:sldId id="344" r:id="rId42"/>
    <p:sldId id="356" r:id="rId43"/>
    <p:sldId id="383" r:id="rId44"/>
    <p:sldId id="348" r:id="rId45"/>
    <p:sldId id="345" r:id="rId46"/>
    <p:sldId id="349" r:id="rId47"/>
    <p:sldId id="346" r:id="rId48"/>
    <p:sldId id="384" r:id="rId49"/>
    <p:sldId id="262" r:id="rId50"/>
    <p:sldId id="366" r:id="rId51"/>
  </p:sldIdLst>
  <p:sldSz cx="9144000" cy="5143500" type="screen16x9"/>
  <p:notesSz cx="6797675" cy="9926638"/>
  <p:embeddedFontLst>
    <p:embeddedFont>
      <p:font typeface="Cabin" panose="020B0604020202020204" charset="0"/>
      <p:regular r:id="rId53"/>
      <p:bold r:id="rId54"/>
      <p:italic r:id="rId55"/>
      <p:boldItalic r:id="rId56"/>
    </p:embeddedFont>
    <p:embeddedFont>
      <p:font typeface="Cambria Math" panose="02040503050406030204" pitchFamily="18" charset="0"/>
      <p:regular r:id="rId57"/>
    </p:embeddedFont>
    <p:embeddedFont>
      <p:font typeface="Karla" pitchFamily="2" charset="0"/>
      <p:regular r:id="rId58"/>
      <p:bold r:id="rId59"/>
      <p:italic r:id="rId60"/>
      <p:boldItalic r:id="rId61"/>
    </p:embeddedFont>
    <p:embeddedFont>
      <p:font typeface="Montserrat" panose="00000500000000000000" pitchFamily="2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  <p15:guide id="3" orient="horz" pos="340">
          <p15:clr>
            <a:srgbClr val="9AA0A6"/>
          </p15:clr>
        </p15:guide>
        <p15:guide id="4" orient="horz" pos="2903">
          <p15:clr>
            <a:srgbClr val="9AA0A6"/>
          </p15:clr>
        </p15:guide>
        <p15:guide id="5" pos="446">
          <p15:clr>
            <a:srgbClr val="9AA0A6"/>
          </p15:clr>
        </p15:guide>
        <p15:guide id="6" pos="5311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BFD"/>
    <a:srgbClr val="3B96FB"/>
    <a:srgbClr val="0353A9"/>
    <a:srgbClr val="FFA7A7"/>
    <a:srgbClr val="FF0000"/>
    <a:srgbClr val="045FC4"/>
    <a:srgbClr val="1985FB"/>
    <a:srgbClr val="1D9B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62C879-8B6D-4DDE-872D-83CCED4AA056}">
  <a:tblStyle styleId="{2662C879-8B6D-4DDE-872D-83CCED4AA0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03" autoAdjust="0"/>
    <p:restoredTop sz="90552" autoAdjust="0"/>
  </p:normalViewPr>
  <p:slideViewPr>
    <p:cSldViewPr snapToGrid="0">
      <p:cViewPr varScale="1">
        <p:scale>
          <a:sx n="130" d="100"/>
          <a:sy n="130" d="100"/>
        </p:scale>
        <p:origin x="1140" y="120"/>
      </p:cViewPr>
      <p:guideLst>
        <p:guide orient="horz" pos="1620"/>
        <p:guide pos="2880"/>
        <p:guide orient="horz" pos="340"/>
        <p:guide orient="horz" pos="2903"/>
        <p:guide pos="446"/>
        <p:guide pos="531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2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1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9429f0dfb6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9429f0dfb6_0_11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97ba9dafd3_1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97ba9dafd3_1_6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2079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Makeup of placenta: tree structures from fetal side at top, IVS from maternal side at bottom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5152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The region we’ll initially concentrate on</a:t>
            </a:r>
          </a:p>
        </p:txBody>
      </p:sp>
    </p:spTree>
    <p:extLst>
      <p:ext uri="{BB962C8B-B14F-4D97-AF65-F5344CB8AC3E}">
        <p14:creationId xmlns:p14="http://schemas.microsoft.com/office/powerpoint/2010/main" val="3194111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3938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8460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251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3278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6160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5138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b71a987e36_0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b71a987e36_0_45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Really exciting project because…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4287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Dr ~ 1.6x10^5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2768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105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Lots of notation I won’t explain, but: I solve tricky things on a computer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3943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2303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229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8406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97ba9dafd3_1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97ba9dafd3_1_6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6165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5397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9298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41547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37231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89514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3853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2122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IMPORTANT BECAUSE TO DO WITH TRANSPORT – ADVECTIVE TRANSPORT MEANS CONCENTRATION LIKELY</a:t>
            </a:r>
          </a:p>
        </p:txBody>
      </p:sp>
    </p:spTree>
    <p:extLst>
      <p:ext uri="{BB962C8B-B14F-4D97-AF65-F5344CB8AC3E}">
        <p14:creationId xmlns:p14="http://schemas.microsoft.com/office/powerpoint/2010/main" val="27983054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71732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00204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38773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47983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08706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0814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78660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97ba9dafd3_1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97ba9dafd3_1_6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33033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Pe ~ 2.4x10^6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Dm ~ 1.6x10^-9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Parameters chosen for oxygen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56277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Pe ~ 2.4x10^6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Dm ~ 1.6x10^-9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c_INLET</a:t>
            </a:r>
            <a:r>
              <a:rPr lang="en-GB" dirty="0"/>
              <a:t> =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FULL NEUMANN CONDITION dc/</a:t>
            </a:r>
            <a:r>
              <a:rPr lang="en-GB" dirty="0" err="1"/>
              <a:t>dn</a:t>
            </a:r>
            <a:r>
              <a:rPr lang="en-GB" dirty="0"/>
              <a:t>=0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52917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97ba9dafd3_1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97ba9dafd3_1_6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81689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3803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COUPLE OF EASY PICTURES – PERHAPS ADD SOME MATERIAL AT THE END OF THE TALK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01784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79706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COUPLE OF EASY PICTURES – PERHAPS ADD SOME MATERIAL AT THE END OF THE TALK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79238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0659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Structures such as ‘trunks of trees’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27168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93890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97ba9dafd3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97ba9dafd3_0_8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Placental contractions (only placental bed and reduction in placental volume)</a:t>
            </a:r>
          </a:p>
        </p:txBody>
      </p:sp>
    </p:spTree>
    <p:extLst>
      <p:ext uri="{BB962C8B-B14F-4D97-AF65-F5344CB8AC3E}">
        <p14:creationId xmlns:p14="http://schemas.microsoft.com/office/powerpoint/2010/main" val="10825287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9429f0dfb6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9429f0dfb6_0_11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138711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b7300c23e1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b7300c23e1_0_21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b71a987e36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b71a987e36_0_132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Pe ~ 2.4x10^6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Dm ~ 1.6x10^-9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c_INLET</a:t>
            </a:r>
            <a:r>
              <a:rPr lang="en-GB" dirty="0"/>
              <a:t> =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FULL NEUMANN CONDITION dc/</a:t>
            </a:r>
            <a:r>
              <a:rPr lang="en-GB" dirty="0" err="1"/>
              <a:t>dn</a:t>
            </a:r>
            <a:r>
              <a:rPr lang="en-GB" dirty="0"/>
              <a:t>=0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32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2706700" y="19"/>
            <a:ext cx="6437216" cy="2869946"/>
          </a:xfrm>
          <a:custGeom>
            <a:avLst/>
            <a:gdLst/>
            <a:ahLst/>
            <a:cxnLst/>
            <a:rect l="l" t="t" r="r" b="b"/>
            <a:pathLst>
              <a:path w="92512" h="40788" extrusionOk="0">
                <a:moveTo>
                  <a:pt x="65320" y="1"/>
                </a:moveTo>
                <a:cubicBezTo>
                  <a:pt x="61977" y="1"/>
                  <a:pt x="58631" y="573"/>
                  <a:pt x="55483" y="1997"/>
                </a:cubicBezTo>
                <a:cubicBezTo>
                  <a:pt x="39517" y="9236"/>
                  <a:pt x="34659" y="26179"/>
                  <a:pt x="21562" y="28060"/>
                </a:cubicBezTo>
                <a:cubicBezTo>
                  <a:pt x="8477" y="29929"/>
                  <a:pt x="0" y="40788"/>
                  <a:pt x="0" y="40788"/>
                </a:cubicBezTo>
                <a:lnTo>
                  <a:pt x="92512" y="40788"/>
                </a:lnTo>
                <a:lnTo>
                  <a:pt x="92512" y="9486"/>
                </a:lnTo>
                <a:cubicBezTo>
                  <a:pt x="92512" y="9486"/>
                  <a:pt x="78935" y="1"/>
                  <a:pt x="6532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-4" y="3703320"/>
            <a:ext cx="7002783" cy="1440180"/>
          </a:xfrm>
          <a:custGeom>
            <a:avLst/>
            <a:gdLst/>
            <a:ahLst/>
            <a:cxnLst/>
            <a:rect l="l" t="t" r="r" b="b"/>
            <a:pathLst>
              <a:path w="67509" h="36908" extrusionOk="0">
                <a:moveTo>
                  <a:pt x="66494" y="1"/>
                </a:moveTo>
                <a:cubicBezTo>
                  <a:pt x="63306" y="1"/>
                  <a:pt x="53394" y="511"/>
                  <a:pt x="48185" y="6582"/>
                </a:cubicBezTo>
                <a:cubicBezTo>
                  <a:pt x="41922" y="13869"/>
                  <a:pt x="41398" y="24084"/>
                  <a:pt x="29445" y="25465"/>
                </a:cubicBezTo>
                <a:cubicBezTo>
                  <a:pt x="17503" y="26846"/>
                  <a:pt x="7144" y="28239"/>
                  <a:pt x="3715" y="31525"/>
                </a:cubicBezTo>
                <a:cubicBezTo>
                  <a:pt x="298" y="34800"/>
                  <a:pt x="0" y="36907"/>
                  <a:pt x="0" y="36907"/>
                </a:cubicBezTo>
                <a:lnTo>
                  <a:pt x="67509" y="36907"/>
                </a:lnTo>
                <a:lnTo>
                  <a:pt x="67509" y="22"/>
                </a:lnTo>
                <a:cubicBezTo>
                  <a:pt x="67509" y="22"/>
                  <a:pt x="67139" y="1"/>
                  <a:pt x="664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13100" y="1667075"/>
            <a:ext cx="4222800" cy="135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13100" y="3026475"/>
            <a:ext cx="4222800" cy="4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 flipH="1">
            <a:off x="18" y="2416227"/>
            <a:ext cx="6117125" cy="2727188"/>
          </a:xfrm>
          <a:custGeom>
            <a:avLst/>
            <a:gdLst/>
            <a:ahLst/>
            <a:cxnLst/>
            <a:rect l="l" t="t" r="r" b="b"/>
            <a:pathLst>
              <a:path w="92512" h="40788" extrusionOk="0">
                <a:moveTo>
                  <a:pt x="65320" y="1"/>
                </a:moveTo>
                <a:cubicBezTo>
                  <a:pt x="61977" y="1"/>
                  <a:pt x="58631" y="573"/>
                  <a:pt x="55483" y="1997"/>
                </a:cubicBezTo>
                <a:cubicBezTo>
                  <a:pt x="39517" y="9236"/>
                  <a:pt x="34659" y="26179"/>
                  <a:pt x="21562" y="28060"/>
                </a:cubicBezTo>
                <a:cubicBezTo>
                  <a:pt x="8477" y="29929"/>
                  <a:pt x="0" y="40788"/>
                  <a:pt x="0" y="40788"/>
                </a:cubicBezTo>
                <a:lnTo>
                  <a:pt x="92512" y="40788"/>
                </a:lnTo>
                <a:lnTo>
                  <a:pt x="92512" y="9486"/>
                </a:lnTo>
                <a:cubicBezTo>
                  <a:pt x="92512" y="9486"/>
                  <a:pt x="78935" y="1"/>
                  <a:pt x="6532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 flipH="1">
            <a:off x="7054975" y="0"/>
            <a:ext cx="2089025" cy="1005172"/>
          </a:xfrm>
          <a:custGeom>
            <a:avLst/>
            <a:gdLst/>
            <a:ahLst/>
            <a:cxnLst/>
            <a:rect l="l" t="t" r="r" b="b"/>
            <a:pathLst>
              <a:path w="65104" h="30791" extrusionOk="0">
                <a:moveTo>
                  <a:pt x="0" y="1"/>
                </a:moveTo>
                <a:lnTo>
                  <a:pt x="0" y="30719"/>
                </a:lnTo>
                <a:cubicBezTo>
                  <a:pt x="0" y="30719"/>
                  <a:pt x="1406" y="30790"/>
                  <a:pt x="3773" y="30790"/>
                </a:cubicBezTo>
                <a:cubicBezTo>
                  <a:pt x="10984" y="30790"/>
                  <a:pt x="27120" y="30129"/>
                  <a:pt x="39660" y="24778"/>
                </a:cubicBezTo>
                <a:cubicBezTo>
                  <a:pt x="56329" y="17658"/>
                  <a:pt x="65104" y="1"/>
                  <a:pt x="6510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853337" y="2270664"/>
            <a:ext cx="28437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853337" y="3111139"/>
            <a:ext cx="2843700" cy="8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5854874" y="1456760"/>
            <a:ext cx="840600" cy="4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/>
          <p:nvPr/>
        </p:nvSpPr>
        <p:spPr>
          <a:xfrm rot="10800000" flipH="1">
            <a:off x="6945325" y="-51"/>
            <a:ext cx="2198779" cy="531876"/>
          </a:xfrm>
          <a:custGeom>
            <a:avLst/>
            <a:gdLst/>
            <a:ahLst/>
            <a:cxnLst/>
            <a:rect l="l" t="t" r="r" b="b"/>
            <a:pathLst>
              <a:path w="92512" h="40788" extrusionOk="0">
                <a:moveTo>
                  <a:pt x="65320" y="1"/>
                </a:moveTo>
                <a:cubicBezTo>
                  <a:pt x="61977" y="1"/>
                  <a:pt x="58631" y="573"/>
                  <a:pt x="55483" y="1997"/>
                </a:cubicBezTo>
                <a:cubicBezTo>
                  <a:pt x="39517" y="9236"/>
                  <a:pt x="34659" y="26179"/>
                  <a:pt x="21562" y="28060"/>
                </a:cubicBezTo>
                <a:cubicBezTo>
                  <a:pt x="8477" y="29929"/>
                  <a:pt x="0" y="40788"/>
                  <a:pt x="0" y="40788"/>
                </a:cubicBezTo>
                <a:lnTo>
                  <a:pt x="92512" y="40788"/>
                </a:lnTo>
                <a:lnTo>
                  <a:pt x="92512" y="9486"/>
                </a:lnTo>
                <a:cubicBezTo>
                  <a:pt x="92512" y="9486"/>
                  <a:pt x="78935" y="1"/>
                  <a:pt x="6532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593125" y="4722900"/>
            <a:ext cx="1998999" cy="420587"/>
          </a:xfrm>
          <a:custGeom>
            <a:avLst/>
            <a:gdLst/>
            <a:ahLst/>
            <a:cxnLst/>
            <a:rect l="l" t="t" r="r" b="b"/>
            <a:pathLst>
              <a:path w="93608" h="19695" extrusionOk="0">
                <a:moveTo>
                  <a:pt x="39675" y="0"/>
                </a:moveTo>
                <a:cubicBezTo>
                  <a:pt x="38994" y="0"/>
                  <a:pt x="38318" y="16"/>
                  <a:pt x="37649" y="50"/>
                </a:cubicBezTo>
                <a:cubicBezTo>
                  <a:pt x="13538" y="1240"/>
                  <a:pt x="1" y="19695"/>
                  <a:pt x="1" y="19695"/>
                </a:cubicBezTo>
                <a:lnTo>
                  <a:pt x="93608" y="19695"/>
                </a:lnTo>
                <a:cubicBezTo>
                  <a:pt x="93608" y="19695"/>
                  <a:pt x="63504" y="0"/>
                  <a:pt x="396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>
            <a:spLocks noGrp="1"/>
          </p:cNvSpPr>
          <p:nvPr>
            <p:ph type="title"/>
          </p:nvPr>
        </p:nvSpPr>
        <p:spPr>
          <a:xfrm>
            <a:off x="2238600" y="1181863"/>
            <a:ext cx="4666800" cy="203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29" name="Google Shape;229;p8"/>
          <p:cNvSpPr txBox="1">
            <a:spLocks noGrp="1"/>
          </p:cNvSpPr>
          <p:nvPr>
            <p:ph type="subTitle" idx="1"/>
          </p:nvPr>
        </p:nvSpPr>
        <p:spPr>
          <a:xfrm>
            <a:off x="2669050" y="3216438"/>
            <a:ext cx="3806100" cy="7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"/>
          <p:cNvSpPr/>
          <p:nvPr/>
        </p:nvSpPr>
        <p:spPr>
          <a:xfrm rot="-5400000">
            <a:off x="3911285" y="-89366"/>
            <a:ext cx="5151555" cy="5314226"/>
          </a:xfrm>
          <a:custGeom>
            <a:avLst/>
            <a:gdLst/>
            <a:ahLst/>
            <a:cxnLst/>
            <a:rect l="l" t="t" r="r" b="b"/>
            <a:pathLst>
              <a:path w="86774" h="86347" extrusionOk="0">
                <a:moveTo>
                  <a:pt x="63394" y="1"/>
                </a:moveTo>
                <a:cubicBezTo>
                  <a:pt x="61923" y="1"/>
                  <a:pt x="60464" y="118"/>
                  <a:pt x="59044" y="383"/>
                </a:cubicBezTo>
                <a:cubicBezTo>
                  <a:pt x="46673" y="2705"/>
                  <a:pt x="37744" y="8337"/>
                  <a:pt x="24504" y="8337"/>
                </a:cubicBezTo>
                <a:cubicBezTo>
                  <a:pt x="11252" y="8337"/>
                  <a:pt x="1" y="4479"/>
                  <a:pt x="1" y="4479"/>
                </a:cubicBezTo>
                <a:lnTo>
                  <a:pt x="1" y="86346"/>
                </a:lnTo>
                <a:lnTo>
                  <a:pt x="86774" y="86346"/>
                </a:lnTo>
                <a:lnTo>
                  <a:pt x="86774" y="6979"/>
                </a:lnTo>
                <a:lnTo>
                  <a:pt x="86762" y="6979"/>
                </a:lnTo>
                <a:cubicBezTo>
                  <a:pt x="86762" y="6979"/>
                  <a:pt x="74736" y="1"/>
                  <a:pt x="63394" y="1"/>
                </a:cubicBezTo>
                <a:close/>
              </a:path>
            </a:pathLst>
          </a:custGeom>
          <a:solidFill>
            <a:srgbClr val="E1E1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9"/>
          <p:cNvSpPr txBox="1">
            <a:spLocks noGrp="1"/>
          </p:cNvSpPr>
          <p:nvPr>
            <p:ph type="title"/>
          </p:nvPr>
        </p:nvSpPr>
        <p:spPr>
          <a:xfrm>
            <a:off x="1096826" y="122275"/>
            <a:ext cx="24909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9"/>
          <p:cNvSpPr txBox="1">
            <a:spLocks noGrp="1"/>
          </p:cNvSpPr>
          <p:nvPr>
            <p:ph type="body" idx="1"/>
          </p:nvPr>
        </p:nvSpPr>
        <p:spPr>
          <a:xfrm>
            <a:off x="4742225" y="863425"/>
            <a:ext cx="36792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"/>
          <p:cNvSpPr/>
          <p:nvPr userDrawn="1"/>
        </p:nvSpPr>
        <p:spPr>
          <a:xfrm rot="10800000" flipH="1">
            <a:off x="5597350" y="-10"/>
            <a:ext cx="3546679" cy="1563710"/>
          </a:xfrm>
          <a:custGeom>
            <a:avLst/>
            <a:gdLst/>
            <a:ahLst/>
            <a:cxnLst/>
            <a:rect l="l" t="t" r="r" b="b"/>
            <a:pathLst>
              <a:path w="92512" h="40788" extrusionOk="0">
                <a:moveTo>
                  <a:pt x="65320" y="1"/>
                </a:moveTo>
                <a:cubicBezTo>
                  <a:pt x="61977" y="1"/>
                  <a:pt x="58631" y="573"/>
                  <a:pt x="55483" y="1997"/>
                </a:cubicBezTo>
                <a:cubicBezTo>
                  <a:pt x="39517" y="9236"/>
                  <a:pt x="34659" y="26179"/>
                  <a:pt x="21562" y="28060"/>
                </a:cubicBezTo>
                <a:cubicBezTo>
                  <a:pt x="8477" y="29929"/>
                  <a:pt x="0" y="40788"/>
                  <a:pt x="0" y="40788"/>
                </a:cubicBezTo>
                <a:lnTo>
                  <a:pt x="92512" y="40788"/>
                </a:lnTo>
                <a:lnTo>
                  <a:pt x="92512" y="9486"/>
                </a:lnTo>
                <a:cubicBezTo>
                  <a:pt x="92512" y="9486"/>
                  <a:pt x="78935" y="1"/>
                  <a:pt x="6532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3"/>
          <p:cNvSpPr/>
          <p:nvPr/>
        </p:nvSpPr>
        <p:spPr>
          <a:xfrm rot="10800000" flipH="1">
            <a:off x="0" y="4270344"/>
            <a:ext cx="1808752" cy="873156"/>
          </a:xfrm>
          <a:custGeom>
            <a:avLst/>
            <a:gdLst/>
            <a:ahLst/>
            <a:cxnLst/>
            <a:rect l="l" t="t" r="r" b="b"/>
            <a:pathLst>
              <a:path w="65104" h="30791" extrusionOk="0">
                <a:moveTo>
                  <a:pt x="0" y="1"/>
                </a:moveTo>
                <a:lnTo>
                  <a:pt x="0" y="30719"/>
                </a:lnTo>
                <a:cubicBezTo>
                  <a:pt x="0" y="30719"/>
                  <a:pt x="1406" y="30790"/>
                  <a:pt x="3773" y="30790"/>
                </a:cubicBezTo>
                <a:cubicBezTo>
                  <a:pt x="10984" y="30790"/>
                  <a:pt x="27120" y="30129"/>
                  <a:pt x="39660" y="24778"/>
                </a:cubicBezTo>
                <a:cubicBezTo>
                  <a:pt x="56329" y="17658"/>
                  <a:pt x="65104" y="1"/>
                  <a:pt x="6510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3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13"/>
          <p:cNvSpPr txBox="1">
            <a:spLocks noGrp="1"/>
          </p:cNvSpPr>
          <p:nvPr>
            <p:ph type="subTitle" idx="1"/>
          </p:nvPr>
        </p:nvSpPr>
        <p:spPr>
          <a:xfrm>
            <a:off x="1921638" y="1739225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22" name="Google Shape;322;p13"/>
          <p:cNvSpPr txBox="1">
            <a:spLocks noGrp="1"/>
          </p:cNvSpPr>
          <p:nvPr>
            <p:ph type="subTitle" idx="2"/>
          </p:nvPr>
        </p:nvSpPr>
        <p:spPr>
          <a:xfrm>
            <a:off x="1921638" y="2092851"/>
            <a:ext cx="24273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13"/>
          <p:cNvSpPr txBox="1">
            <a:spLocks noGrp="1"/>
          </p:cNvSpPr>
          <p:nvPr>
            <p:ph type="title" idx="3" hasCustomPrompt="1"/>
          </p:nvPr>
        </p:nvSpPr>
        <p:spPr>
          <a:xfrm>
            <a:off x="1223663" y="2045913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324" name="Google Shape;324;p13"/>
          <p:cNvSpPr txBox="1">
            <a:spLocks noGrp="1"/>
          </p:cNvSpPr>
          <p:nvPr>
            <p:ph type="subTitle" idx="4"/>
          </p:nvPr>
        </p:nvSpPr>
        <p:spPr>
          <a:xfrm>
            <a:off x="5533838" y="1739225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25" name="Google Shape;325;p13"/>
          <p:cNvSpPr txBox="1">
            <a:spLocks noGrp="1"/>
          </p:cNvSpPr>
          <p:nvPr>
            <p:ph type="subTitle" idx="5"/>
          </p:nvPr>
        </p:nvSpPr>
        <p:spPr>
          <a:xfrm>
            <a:off x="5533838" y="2092851"/>
            <a:ext cx="24273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3"/>
          <p:cNvSpPr txBox="1">
            <a:spLocks noGrp="1"/>
          </p:cNvSpPr>
          <p:nvPr>
            <p:ph type="title" idx="6" hasCustomPrompt="1"/>
          </p:nvPr>
        </p:nvSpPr>
        <p:spPr>
          <a:xfrm>
            <a:off x="4835863" y="2045913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327" name="Google Shape;327;p13"/>
          <p:cNvSpPr txBox="1">
            <a:spLocks noGrp="1"/>
          </p:cNvSpPr>
          <p:nvPr>
            <p:ph type="subTitle" idx="7"/>
          </p:nvPr>
        </p:nvSpPr>
        <p:spPr>
          <a:xfrm>
            <a:off x="1921638" y="3113224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28" name="Google Shape;328;p13"/>
          <p:cNvSpPr txBox="1">
            <a:spLocks noGrp="1"/>
          </p:cNvSpPr>
          <p:nvPr>
            <p:ph type="subTitle" idx="8"/>
          </p:nvPr>
        </p:nvSpPr>
        <p:spPr>
          <a:xfrm>
            <a:off x="1921638" y="3466850"/>
            <a:ext cx="24273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3"/>
          <p:cNvSpPr txBox="1">
            <a:spLocks noGrp="1"/>
          </p:cNvSpPr>
          <p:nvPr>
            <p:ph type="title" idx="9" hasCustomPrompt="1"/>
          </p:nvPr>
        </p:nvSpPr>
        <p:spPr>
          <a:xfrm>
            <a:off x="1223663" y="3417538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330" name="Google Shape;330;p13"/>
          <p:cNvSpPr txBox="1">
            <a:spLocks noGrp="1"/>
          </p:cNvSpPr>
          <p:nvPr>
            <p:ph type="subTitle" idx="13"/>
          </p:nvPr>
        </p:nvSpPr>
        <p:spPr>
          <a:xfrm>
            <a:off x="5533838" y="3113224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1" name="Google Shape;331;p13"/>
          <p:cNvSpPr txBox="1">
            <a:spLocks noGrp="1"/>
          </p:cNvSpPr>
          <p:nvPr>
            <p:ph type="subTitle" idx="14"/>
          </p:nvPr>
        </p:nvSpPr>
        <p:spPr>
          <a:xfrm>
            <a:off x="5533838" y="3466850"/>
            <a:ext cx="24273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13"/>
          <p:cNvSpPr txBox="1">
            <a:spLocks noGrp="1"/>
          </p:cNvSpPr>
          <p:nvPr>
            <p:ph type="title" idx="15" hasCustomPrompt="1"/>
          </p:nvPr>
        </p:nvSpPr>
        <p:spPr>
          <a:xfrm>
            <a:off x="4835863" y="3417538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5"/>
          <p:cNvSpPr/>
          <p:nvPr/>
        </p:nvSpPr>
        <p:spPr>
          <a:xfrm>
            <a:off x="0" y="1759925"/>
            <a:ext cx="9144027" cy="3383507"/>
          </a:xfrm>
          <a:custGeom>
            <a:avLst/>
            <a:gdLst/>
            <a:ahLst/>
            <a:cxnLst/>
            <a:rect l="l" t="t" r="r" b="b"/>
            <a:pathLst>
              <a:path w="86774" h="86347" extrusionOk="0">
                <a:moveTo>
                  <a:pt x="63394" y="1"/>
                </a:moveTo>
                <a:cubicBezTo>
                  <a:pt x="61923" y="1"/>
                  <a:pt x="60464" y="118"/>
                  <a:pt x="59044" y="383"/>
                </a:cubicBezTo>
                <a:cubicBezTo>
                  <a:pt x="46673" y="2705"/>
                  <a:pt x="37744" y="8337"/>
                  <a:pt x="24504" y="8337"/>
                </a:cubicBezTo>
                <a:cubicBezTo>
                  <a:pt x="11252" y="8337"/>
                  <a:pt x="1" y="4479"/>
                  <a:pt x="1" y="4479"/>
                </a:cubicBezTo>
                <a:lnTo>
                  <a:pt x="1" y="86346"/>
                </a:lnTo>
                <a:lnTo>
                  <a:pt x="86774" y="86346"/>
                </a:lnTo>
                <a:lnTo>
                  <a:pt x="86774" y="6979"/>
                </a:lnTo>
                <a:lnTo>
                  <a:pt x="86762" y="6979"/>
                </a:lnTo>
                <a:cubicBezTo>
                  <a:pt x="86762" y="6979"/>
                  <a:pt x="74736" y="1"/>
                  <a:pt x="633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5"/>
          <p:cNvSpPr txBox="1">
            <a:spLocks noGrp="1"/>
          </p:cNvSpPr>
          <p:nvPr>
            <p:ph type="subTitle" idx="1"/>
          </p:nvPr>
        </p:nvSpPr>
        <p:spPr>
          <a:xfrm>
            <a:off x="78750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29" name="Google Shape;429;p1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32" name="Google Shape;432;p15"/>
          <p:cNvSpPr txBox="1">
            <a:spLocks noGrp="1"/>
          </p:cNvSpPr>
          <p:nvPr>
            <p:ph type="subTitle" idx="4"/>
          </p:nvPr>
        </p:nvSpPr>
        <p:spPr>
          <a:xfrm>
            <a:off x="3442725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1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34" name="Google Shape;434;p15"/>
          <p:cNvSpPr txBox="1">
            <a:spLocks noGrp="1"/>
          </p:cNvSpPr>
          <p:nvPr>
            <p:ph type="subTitle" idx="6"/>
          </p:nvPr>
        </p:nvSpPr>
        <p:spPr>
          <a:xfrm>
            <a:off x="609795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_1_1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27"/>
          <p:cNvSpPr/>
          <p:nvPr/>
        </p:nvSpPr>
        <p:spPr>
          <a:xfrm rot="10800000" flipH="1">
            <a:off x="6431076" y="15"/>
            <a:ext cx="2712914" cy="1196108"/>
          </a:xfrm>
          <a:custGeom>
            <a:avLst/>
            <a:gdLst/>
            <a:ahLst/>
            <a:cxnLst/>
            <a:rect l="l" t="t" r="r" b="b"/>
            <a:pathLst>
              <a:path w="92512" h="40788" extrusionOk="0">
                <a:moveTo>
                  <a:pt x="65320" y="1"/>
                </a:moveTo>
                <a:cubicBezTo>
                  <a:pt x="61977" y="1"/>
                  <a:pt x="58631" y="573"/>
                  <a:pt x="55483" y="1997"/>
                </a:cubicBezTo>
                <a:cubicBezTo>
                  <a:pt x="39517" y="9236"/>
                  <a:pt x="34659" y="26179"/>
                  <a:pt x="21562" y="28060"/>
                </a:cubicBezTo>
                <a:cubicBezTo>
                  <a:pt x="8477" y="29929"/>
                  <a:pt x="0" y="40788"/>
                  <a:pt x="0" y="40788"/>
                </a:cubicBezTo>
                <a:lnTo>
                  <a:pt x="92512" y="40788"/>
                </a:lnTo>
                <a:lnTo>
                  <a:pt x="92512" y="9486"/>
                </a:lnTo>
                <a:cubicBezTo>
                  <a:pt x="92512" y="9486"/>
                  <a:pt x="78935" y="1"/>
                  <a:pt x="6532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27"/>
          <p:cNvSpPr/>
          <p:nvPr/>
        </p:nvSpPr>
        <p:spPr>
          <a:xfrm rot="10800000" flipH="1">
            <a:off x="0" y="4270344"/>
            <a:ext cx="1808752" cy="873156"/>
          </a:xfrm>
          <a:custGeom>
            <a:avLst/>
            <a:gdLst/>
            <a:ahLst/>
            <a:cxnLst/>
            <a:rect l="l" t="t" r="r" b="b"/>
            <a:pathLst>
              <a:path w="65104" h="30791" extrusionOk="0">
                <a:moveTo>
                  <a:pt x="0" y="1"/>
                </a:moveTo>
                <a:lnTo>
                  <a:pt x="0" y="30719"/>
                </a:lnTo>
                <a:cubicBezTo>
                  <a:pt x="0" y="30719"/>
                  <a:pt x="1406" y="30790"/>
                  <a:pt x="3773" y="30790"/>
                </a:cubicBezTo>
                <a:cubicBezTo>
                  <a:pt x="10984" y="30790"/>
                  <a:pt x="27120" y="30129"/>
                  <a:pt x="39660" y="24778"/>
                </a:cubicBezTo>
                <a:cubicBezTo>
                  <a:pt x="56329" y="17658"/>
                  <a:pt x="65104" y="1"/>
                  <a:pt x="6510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4" r:id="rId4"/>
    <p:sldLayoutId id="2147483655" r:id="rId5"/>
    <p:sldLayoutId id="2147483658" r:id="rId6"/>
    <p:sldLayoutId id="2147483659" r:id="rId7"/>
    <p:sldLayoutId id="2147483661" r:id="rId8"/>
    <p:sldLayoutId id="2147483673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2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11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50.png"/><Relationship Id="rId4" Type="http://schemas.openxmlformats.org/officeDocument/2006/relationships/image" Target="../media/image2.png"/><Relationship Id="rId9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2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image" Target="../media/image19.png"/><Relationship Id="rId11" Type="http://schemas.openxmlformats.org/officeDocument/2006/relationships/image" Target="../media/image26.png"/><Relationship Id="rId5" Type="http://schemas.openxmlformats.org/officeDocument/2006/relationships/image" Target="../media/image18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10" Type="http://schemas.openxmlformats.org/officeDocument/2006/relationships/image" Target="../media/image2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10" Type="http://schemas.openxmlformats.org/officeDocument/2006/relationships/image" Target="../media/image2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0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40.png"/><Relationship Id="rId9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8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10" Type="http://schemas.openxmlformats.org/officeDocument/2006/relationships/image" Target="../media/image330.png"/><Relationship Id="rId4" Type="http://schemas.openxmlformats.org/officeDocument/2006/relationships/image" Target="../media/image41.png"/><Relationship Id="rId9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8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10" Type="http://schemas.openxmlformats.org/officeDocument/2006/relationships/image" Target="../media/image330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8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10" Type="http://schemas.openxmlformats.org/officeDocument/2006/relationships/image" Target="../media/image330.png"/><Relationship Id="rId4" Type="http://schemas.openxmlformats.org/officeDocument/2006/relationships/image" Target="../media/image45.png"/><Relationship Id="rId9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350.png"/><Relationship Id="rId4" Type="http://schemas.openxmlformats.org/officeDocument/2006/relationships/image" Target="../media/image4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13" Type="http://schemas.openxmlformats.org/officeDocument/2006/relationships/image" Target="../media/image53.png"/><Relationship Id="rId3" Type="http://schemas.microsoft.com/office/2007/relationships/media" Target="../media/media2.avi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notesSlide" Target="../notesSlides/notesSlide38.xml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video" Target="../media/media2.avi"/><Relationship Id="rId9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5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Relationship Id="rId9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svg"/><Relationship Id="rId9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svg"/><Relationship Id="rId9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svg"/><Relationship Id="rId9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Relationship Id="rId9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2" Type="http://schemas.openxmlformats.org/officeDocument/2006/relationships/video" Target="../media/media3.m4v"/><Relationship Id="rId1" Type="http://schemas.microsoft.com/office/2007/relationships/media" Target="../media/media3.m4v"/><Relationship Id="rId6" Type="http://schemas.openxmlformats.org/officeDocument/2006/relationships/image" Target="../media/image57.svg"/><Relationship Id="rId11" Type="http://schemas.openxmlformats.org/officeDocument/2006/relationships/image" Target="../media/image59.svg"/><Relationship Id="rId5" Type="http://schemas.openxmlformats.org/officeDocument/2006/relationships/image" Target="../media/image56.png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45.xml"/><Relationship Id="rId9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Relationship Id="rId9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0.png"/><Relationship Id="rId12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9.svg"/><Relationship Id="rId11" Type="http://schemas.openxmlformats.org/officeDocument/2006/relationships/image" Target="../media/image57.svg"/><Relationship Id="rId5" Type="http://schemas.openxmlformats.org/officeDocument/2006/relationships/image" Target="../media/image58.png"/><Relationship Id="rId10" Type="http://schemas.openxmlformats.org/officeDocument/2006/relationships/image" Target="../media/image56.png"/><Relationship Id="rId4" Type="http://schemas.openxmlformats.org/officeDocument/2006/relationships/notesSlide" Target="../notesSlides/notesSlide47.xml"/><Relationship Id="rId9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adam.blakey.family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hyperlink" Target="http://bit.ly/2PfT4lq" TargetMode="External"/><Relationship Id="rId4" Type="http://schemas.openxmlformats.org/officeDocument/2006/relationships/hyperlink" Target="https://twitter.com/amblakey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13" Type="http://schemas.openxmlformats.org/officeDocument/2006/relationships/image" Target="../media/image67.png"/><Relationship Id="rId3" Type="http://schemas.microsoft.com/office/2007/relationships/media" Target="../media/media2.avi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notesSlide" Target="../notesSlides/notesSlide50.xml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video" Target="../media/media2.avi"/><Relationship Id="rId9" Type="http://schemas.openxmlformats.org/officeDocument/2006/relationships/image" Target="../media/image66.png"/><Relationship Id="rId14" Type="http://schemas.openxmlformats.org/officeDocument/2006/relationships/image" Target="../media/image6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30"/>
          <p:cNvPicPr preferRelativeResize="0"/>
          <p:nvPr/>
        </p:nvPicPr>
        <p:blipFill>
          <a:blip r:embed="rId3"/>
          <a:srcRect l="800" r="800"/>
          <a:stretch/>
        </p:blipFill>
        <p:spPr>
          <a:xfrm>
            <a:off x="5638000" y="472975"/>
            <a:ext cx="4222800" cy="4222800"/>
          </a:xfrm>
          <a:prstGeom prst="ellipse">
            <a:avLst/>
          </a:prstGeom>
          <a:noFill/>
          <a:ln w="1143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964A29F-F838-1BB4-F31B-A5530E2A3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66" y="4132811"/>
            <a:ext cx="2045288" cy="759910"/>
          </a:xfrm>
          <a:prstGeom prst="rect">
            <a:avLst/>
          </a:prstGeom>
        </p:spPr>
      </p:pic>
      <p:sp>
        <p:nvSpPr>
          <p:cNvPr id="2" name="Google Shape;699;p30">
            <a:extLst>
              <a:ext uri="{FF2B5EF4-FFF2-40B4-BE49-F238E27FC236}">
                <a16:creationId xmlns:a16="http://schemas.microsoft.com/office/drawing/2014/main" id="{937D0F70-6366-E000-BFC1-B354A8652067}"/>
              </a:ext>
            </a:extLst>
          </p:cNvPr>
          <p:cNvSpPr txBox="1">
            <a:spLocks/>
          </p:cNvSpPr>
          <p:nvPr/>
        </p:nvSpPr>
        <p:spPr>
          <a:xfrm>
            <a:off x="6726756" y="3510117"/>
            <a:ext cx="2045288" cy="625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None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indent="0" algn="ctr"/>
            <a:r>
              <a:rPr lang="en-GB" b="1" dirty="0">
                <a:solidFill>
                  <a:schemeClr val="bg2"/>
                </a:solidFill>
              </a:rPr>
              <a:t>PGR Practice Talks</a:t>
            </a:r>
          </a:p>
          <a:p>
            <a:pPr marL="0" indent="0" algn="ctr"/>
            <a:r>
              <a:rPr lang="en-GB" dirty="0">
                <a:solidFill>
                  <a:schemeClr val="bg2"/>
                </a:solidFill>
              </a:rPr>
              <a:t>14</a:t>
            </a:r>
            <a:r>
              <a:rPr lang="en-GB" baseline="30000" dirty="0">
                <a:solidFill>
                  <a:schemeClr val="bg2"/>
                </a:solidFill>
              </a:rPr>
              <a:t>th</a:t>
            </a:r>
            <a:r>
              <a:rPr lang="en-GB" dirty="0">
                <a:solidFill>
                  <a:schemeClr val="bg2"/>
                </a:solidFill>
              </a:rPr>
              <a:t> November 2022</a:t>
            </a:r>
          </a:p>
        </p:txBody>
      </p:sp>
      <p:sp>
        <p:nvSpPr>
          <p:cNvPr id="8" name="Google Shape;698;p30">
            <a:extLst>
              <a:ext uri="{FF2B5EF4-FFF2-40B4-BE49-F238E27FC236}">
                <a16:creationId xmlns:a16="http://schemas.microsoft.com/office/drawing/2014/main" id="{19968019-4799-EA9B-D589-BB35094077C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13100" y="1235166"/>
            <a:ext cx="4222800" cy="135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/>
              <a:t>Placental haemodynamics:</a:t>
            </a:r>
            <a:br>
              <a:rPr lang="en" sz="3500" dirty="0"/>
            </a:br>
            <a:r>
              <a:rPr lang="en" sz="3500" b="0" dirty="0">
                <a:solidFill>
                  <a:srgbClr val="045FC4"/>
                </a:solidFill>
              </a:rPr>
              <a:t>Transport effects at the organ scale</a:t>
            </a:r>
            <a:endParaRPr sz="3500" b="0" dirty="0">
              <a:solidFill>
                <a:srgbClr val="045FC4"/>
              </a:solidFill>
            </a:endParaRPr>
          </a:p>
        </p:txBody>
      </p:sp>
      <p:sp>
        <p:nvSpPr>
          <p:cNvPr id="9" name="Google Shape;699;p30">
            <a:extLst>
              <a:ext uri="{FF2B5EF4-FFF2-40B4-BE49-F238E27FC236}">
                <a16:creationId xmlns:a16="http://schemas.microsoft.com/office/drawing/2014/main" id="{26BF698B-7ABB-DAFC-80F5-A126DA9E49D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3100" y="2569627"/>
            <a:ext cx="4962721" cy="11248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Adam Blakey (he/him)</a:t>
            </a:r>
            <a:r>
              <a:rPr lang="en" dirty="0"/>
              <a:t>, </a:t>
            </a:r>
            <a:r>
              <a:rPr lang="en" i="1" dirty="0">
                <a:solidFill>
                  <a:schemeClr val="bg2">
                    <a:lumMod val="75000"/>
                    <a:lumOff val="25000"/>
                  </a:schemeClr>
                </a:solidFill>
              </a:rPr>
              <a:t>supervised by</a:t>
            </a:r>
            <a:br>
              <a:rPr lang="en" i="1" dirty="0">
                <a:solidFill>
                  <a:schemeClr val="bg2">
                    <a:lumMod val="75000"/>
                    <a:lumOff val="25000"/>
                  </a:schemeClr>
                </a:solidFill>
              </a:rPr>
            </a:br>
            <a:r>
              <a:rPr lang="en" dirty="0">
                <a:solidFill>
                  <a:schemeClr val="bg2">
                    <a:lumMod val="75000"/>
                    <a:lumOff val="25000"/>
                  </a:schemeClr>
                </a:solidFill>
              </a:rPr>
              <a:t>Penny Gowland, Paul Houston,</a:t>
            </a:r>
            <a:br>
              <a:rPr lang="en" dirty="0">
                <a:solidFill>
                  <a:schemeClr val="bg2">
                    <a:lumMod val="75000"/>
                    <a:lumOff val="25000"/>
                  </a:schemeClr>
                </a:solidFill>
              </a:rPr>
            </a:br>
            <a:r>
              <a:rPr lang="en" dirty="0">
                <a:solidFill>
                  <a:schemeClr val="bg2">
                    <a:lumMod val="75000"/>
                    <a:lumOff val="25000"/>
                  </a:schemeClr>
                </a:solidFill>
              </a:rPr>
              <a:t>Matthew Hubbard, Lopa Leach,</a:t>
            </a:r>
            <a:br>
              <a:rPr lang="en" dirty="0">
                <a:solidFill>
                  <a:schemeClr val="bg2">
                    <a:lumMod val="75000"/>
                    <a:lumOff val="25000"/>
                  </a:schemeClr>
                </a:solidFill>
              </a:rPr>
            </a:br>
            <a:r>
              <a:rPr lang="en" dirty="0">
                <a:solidFill>
                  <a:schemeClr val="bg2">
                    <a:lumMod val="75000"/>
                    <a:lumOff val="25000"/>
                  </a:schemeClr>
                </a:solidFill>
              </a:rPr>
              <a:t>and Reuben O’Dea</a:t>
            </a:r>
            <a:endParaRPr b="1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 descr="A picture containing text, light, traffic, dark&#10;&#10;Description automatically generated">
            <a:extLst>
              <a:ext uri="{FF2B5EF4-FFF2-40B4-BE49-F238E27FC236}">
                <a16:creationId xmlns:a16="http://schemas.microsoft.com/office/drawing/2014/main" id="{E1B7BC53-90AD-55F6-8630-9961BD48EF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431"/>
          <a:stretch/>
        </p:blipFill>
        <p:spPr>
          <a:xfrm>
            <a:off x="5512796" y="2047588"/>
            <a:ext cx="4405493" cy="10383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374">
        <p159:morph option="byObject"/>
      </p:transition>
    </mc:Choice>
    <mc:Fallback xmlns="">
      <p:transition spd="slow" advTm="21374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2"/>
          <p:cNvSpPr/>
          <p:nvPr/>
        </p:nvSpPr>
        <p:spPr>
          <a:xfrm>
            <a:off x="713100" y="1220000"/>
            <a:ext cx="7717800" cy="3447900"/>
          </a:xfrm>
          <a:prstGeom prst="roundRect">
            <a:avLst>
              <a:gd name="adj" fmla="val 1457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32"/>
          <p:cNvSpPr/>
          <p:nvPr/>
        </p:nvSpPr>
        <p:spPr>
          <a:xfrm>
            <a:off x="4793463" y="1947063"/>
            <a:ext cx="621000" cy="62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32"/>
          <p:cNvSpPr/>
          <p:nvPr/>
        </p:nvSpPr>
        <p:spPr>
          <a:xfrm>
            <a:off x="1182863" y="1947063"/>
            <a:ext cx="621000" cy="621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32"/>
          <p:cNvSpPr/>
          <p:nvPr/>
        </p:nvSpPr>
        <p:spPr>
          <a:xfrm>
            <a:off x="1182863" y="3318688"/>
            <a:ext cx="621000" cy="621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32"/>
          <p:cNvSpPr/>
          <p:nvPr/>
        </p:nvSpPr>
        <p:spPr>
          <a:xfrm>
            <a:off x="4793463" y="3318688"/>
            <a:ext cx="621000" cy="621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32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Today’s talk</a:t>
            </a:r>
            <a:endParaRPr dirty="0"/>
          </a:p>
        </p:txBody>
      </p:sp>
      <p:sp>
        <p:nvSpPr>
          <p:cNvPr id="747" name="Google Shape;747;p32"/>
          <p:cNvSpPr txBox="1">
            <a:spLocks noGrp="1"/>
          </p:cNvSpPr>
          <p:nvPr>
            <p:ph type="subTitle" idx="1"/>
          </p:nvPr>
        </p:nvSpPr>
        <p:spPr>
          <a:xfrm>
            <a:off x="1921638" y="1739225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749" name="Google Shape;749;p32"/>
          <p:cNvSpPr txBox="1">
            <a:spLocks noGrp="1"/>
          </p:cNvSpPr>
          <p:nvPr>
            <p:ph type="title" idx="3"/>
          </p:nvPr>
        </p:nvSpPr>
        <p:spPr>
          <a:xfrm>
            <a:off x="1223663" y="2045913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50" name="Google Shape;750;p32"/>
          <p:cNvSpPr txBox="1">
            <a:spLocks noGrp="1"/>
          </p:cNvSpPr>
          <p:nvPr>
            <p:ph type="subTitle" idx="4"/>
          </p:nvPr>
        </p:nvSpPr>
        <p:spPr>
          <a:xfrm>
            <a:off x="5533838" y="1739225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Blood flow</a:t>
            </a:r>
            <a:endParaRPr dirty="0"/>
          </a:p>
        </p:txBody>
      </p:sp>
      <p:sp>
        <p:nvSpPr>
          <p:cNvPr id="752" name="Google Shape;752;p32"/>
          <p:cNvSpPr txBox="1">
            <a:spLocks noGrp="1"/>
          </p:cNvSpPr>
          <p:nvPr>
            <p:ph type="title" idx="6"/>
          </p:nvPr>
        </p:nvSpPr>
        <p:spPr>
          <a:xfrm>
            <a:off x="4835863" y="2045913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753" name="Google Shape;753;p32"/>
          <p:cNvSpPr txBox="1">
            <a:spLocks noGrp="1"/>
          </p:cNvSpPr>
          <p:nvPr>
            <p:ph type="subTitle" idx="7"/>
          </p:nvPr>
        </p:nvSpPr>
        <p:spPr>
          <a:xfrm>
            <a:off x="1921638" y="3113224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Nutrient transport</a:t>
            </a:r>
            <a:endParaRPr dirty="0"/>
          </a:p>
        </p:txBody>
      </p:sp>
      <p:sp>
        <p:nvSpPr>
          <p:cNvPr id="755" name="Google Shape;755;p32"/>
          <p:cNvSpPr txBox="1">
            <a:spLocks noGrp="1"/>
          </p:cNvSpPr>
          <p:nvPr>
            <p:ph type="title" idx="9"/>
          </p:nvPr>
        </p:nvSpPr>
        <p:spPr>
          <a:xfrm>
            <a:off x="1223663" y="3417538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>
                    <a:lumMod val="85000"/>
                    <a:lumOff val="15000"/>
                  </a:schemeClr>
                </a:solidFill>
              </a:rPr>
              <a:t>03</a:t>
            </a:r>
            <a:endParaRPr dirty="0">
              <a:solidFill>
                <a:schemeClr val="bg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56" name="Google Shape;756;p32"/>
          <p:cNvSpPr txBox="1">
            <a:spLocks noGrp="1"/>
          </p:cNvSpPr>
          <p:nvPr>
            <p:ph type="subTitle" idx="13"/>
          </p:nvPr>
        </p:nvSpPr>
        <p:spPr>
          <a:xfrm>
            <a:off x="5533838" y="3113224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 progress</a:t>
            </a:r>
            <a:endParaRPr dirty="0"/>
          </a:p>
        </p:txBody>
      </p:sp>
      <p:sp>
        <p:nvSpPr>
          <p:cNvPr id="758" name="Google Shape;758;p32"/>
          <p:cNvSpPr txBox="1">
            <a:spLocks noGrp="1"/>
          </p:cNvSpPr>
          <p:nvPr>
            <p:ph type="title" idx="15"/>
          </p:nvPr>
        </p:nvSpPr>
        <p:spPr>
          <a:xfrm>
            <a:off x="4835863" y="3417538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C6211D3C-E0BF-43F4-9DC2-D066CB39A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913"/>
          <a:stretch/>
        </p:blipFill>
        <p:spPr>
          <a:xfrm>
            <a:off x="2046910" y="2247347"/>
            <a:ext cx="1047982" cy="79177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070F7B0-8021-C47D-B8C5-B8BCBA7FCC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90" b="1190"/>
          <a:stretch/>
        </p:blipFill>
        <p:spPr>
          <a:xfrm>
            <a:off x="2036370" y="3553613"/>
            <a:ext cx="2376879" cy="517371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E1266F6-CC41-233C-84AE-948EED3D5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D1AE80-2A8B-4B81-7781-43A4B61FA2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88" t="3714" r="3647" b="3714"/>
          <a:stretch/>
        </p:blipFill>
        <p:spPr>
          <a:xfrm>
            <a:off x="5549792" y="2155983"/>
            <a:ext cx="2204884" cy="517371"/>
          </a:xfrm>
          <a:prstGeom prst="rect">
            <a:avLst/>
          </a:prstGeom>
          <a:ln w="28575">
            <a:solidFill>
              <a:srgbClr val="0353A9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8C88C5-64D9-48F4-EA49-F48D42997E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33838" y="3553613"/>
            <a:ext cx="1309104" cy="654552"/>
          </a:xfrm>
          <a:prstGeom prst="rect">
            <a:avLst/>
          </a:prstGeom>
          <a:ln w="28575">
            <a:solidFill>
              <a:schemeClr val="accent3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319">
        <p159:morph option="byObject"/>
      </p:transition>
    </mc:Choice>
    <mc:Fallback xmlns="">
      <p:transition spd="slow" advTm="2131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37"/>
          <p:cNvSpPr/>
          <p:nvPr/>
        </p:nvSpPr>
        <p:spPr>
          <a:xfrm>
            <a:off x="5795025" y="1227761"/>
            <a:ext cx="960300" cy="9603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906" name="Google Shape;906;p37"/>
          <p:cNvSpPr txBox="1">
            <a:spLocks noGrp="1"/>
          </p:cNvSpPr>
          <p:nvPr>
            <p:ph type="title"/>
          </p:nvPr>
        </p:nvSpPr>
        <p:spPr>
          <a:xfrm>
            <a:off x="4853337" y="2270664"/>
            <a:ext cx="28437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908" name="Google Shape;908;p37"/>
          <p:cNvSpPr txBox="1">
            <a:spLocks noGrp="1"/>
          </p:cNvSpPr>
          <p:nvPr>
            <p:ph type="title" idx="2"/>
          </p:nvPr>
        </p:nvSpPr>
        <p:spPr>
          <a:xfrm>
            <a:off x="5854874" y="1456760"/>
            <a:ext cx="840600" cy="4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pic>
        <p:nvPicPr>
          <p:cNvPr id="909" name="Google Shape;909;p37"/>
          <p:cNvPicPr preferRelativeResize="0"/>
          <p:nvPr/>
        </p:nvPicPr>
        <p:blipFill rotWithShape="1">
          <a:blip r:embed="rId3"/>
          <a:srcRect l="16118" r="16118"/>
          <a:stretch/>
        </p:blipFill>
        <p:spPr>
          <a:xfrm>
            <a:off x="-676376" y="-805875"/>
            <a:ext cx="4745700" cy="47457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45E0D60-163F-86C6-9128-E55541EA5E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26DA2C1-54E5-0848-A334-747951043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341">
        <p159:morph option="byObject"/>
      </p:transition>
    </mc:Choice>
    <mc:Fallback xmlns="">
      <p:transition spd="slow" advTm="1341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0"/>
            <a:ext cx="3679200" cy="43319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r>
              <a:rPr lang="en-GB" dirty="0"/>
              <a:t>Provides nutrients and oxygen to foetus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r>
              <a:rPr lang="en-GB" dirty="0"/>
              <a:t>Removes waste products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r>
              <a:rPr lang="en-GB" dirty="0"/>
              <a:t>Attaches to wall of uterus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1914144" y="4596779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[biologydictionary.net]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DFE4BB5-5BF6-4655-B200-35A2111FC6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10"/>
          <a:stretch/>
        </p:blipFill>
        <p:spPr>
          <a:xfrm>
            <a:off x="312716" y="2240280"/>
            <a:ext cx="3202856" cy="2060705"/>
          </a:xfrm>
          <a:prstGeom prst="rect">
            <a:avLst/>
          </a:prstGeom>
        </p:spPr>
      </p:pic>
      <p:grpSp>
        <p:nvGrpSpPr>
          <p:cNvPr id="10" name="Google Shape;12883;p76">
            <a:extLst>
              <a:ext uri="{FF2B5EF4-FFF2-40B4-BE49-F238E27FC236}">
                <a16:creationId xmlns:a16="http://schemas.microsoft.com/office/drawing/2014/main" id="{6B91BC44-DAF1-4618-A5F2-E851D0FFB9C0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1" name="Google Shape;12884;p76">
              <a:extLst>
                <a:ext uri="{FF2B5EF4-FFF2-40B4-BE49-F238E27FC236}">
                  <a16:creationId xmlns:a16="http://schemas.microsoft.com/office/drawing/2014/main" id="{9948D6C9-6B39-4F9B-B494-C5FCB926446F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85;p76">
              <a:extLst>
                <a:ext uri="{FF2B5EF4-FFF2-40B4-BE49-F238E27FC236}">
                  <a16:creationId xmlns:a16="http://schemas.microsoft.com/office/drawing/2014/main" id="{7321D667-1337-4B0F-9DBF-32F3D488124F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673A7-48FF-DF49-5C8F-D1F3C5EDC9C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168650-E154-2B5C-AF33-AA7C16BB1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7A108-E28C-64FE-EE10-18DAAB91B04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350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44">
        <p159:morph option="byObject"/>
      </p:transition>
    </mc:Choice>
    <mc:Fallback xmlns="">
      <p:transition spd="slow" advTm="26444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25A1BC1-9306-FCC4-11FC-80245A686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11" name="Google Shape;1028;p40">
            <a:extLst>
              <a:ext uri="{FF2B5EF4-FFF2-40B4-BE49-F238E27FC236}">
                <a16:creationId xmlns:a16="http://schemas.microsoft.com/office/drawing/2014/main" id="{D755CED6-B2C0-4120-BA99-8AFEBB98FA49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883;p76">
            <a:extLst>
              <a:ext uri="{FF2B5EF4-FFF2-40B4-BE49-F238E27FC236}">
                <a16:creationId xmlns:a16="http://schemas.microsoft.com/office/drawing/2014/main" id="{B5721458-98D8-4FF5-9114-363A18730E33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3" name="Google Shape;12884;p76">
              <a:extLst>
                <a:ext uri="{FF2B5EF4-FFF2-40B4-BE49-F238E27FC236}">
                  <a16:creationId xmlns:a16="http://schemas.microsoft.com/office/drawing/2014/main" id="{40B6EBF6-2CEB-4950-AE9E-11F655F90A07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885;p76">
              <a:extLst>
                <a:ext uri="{FF2B5EF4-FFF2-40B4-BE49-F238E27FC236}">
                  <a16:creationId xmlns:a16="http://schemas.microsoft.com/office/drawing/2014/main" id="{971E5E36-5AC7-4D04-A0A1-8EDB0DC4F061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0"/>
            <a:ext cx="3679200" cy="43319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dirty="0"/>
              <a:t>Provides nutrients and oxygen to foetus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dirty="0"/>
              <a:t>Removes waste products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dirty="0"/>
              <a:t>Attaches to wall of uterus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1914144" y="4596779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chemeClr val="accent3"/>
                </a:solidFill>
              </a:rPr>
              <a:t>[biologydictionary.net]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117699-8E77-3450-3616-F6D58DEA2875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DFE4BB5-5BF6-4655-B200-35A2111FC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838" y="745214"/>
            <a:ext cx="5722324" cy="385156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D46672FF-3652-4971-AB5F-E26B0B16E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838" y="745213"/>
            <a:ext cx="5722324" cy="385156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7047B8-B8E1-4AEC-FD78-825927415E24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4B4F50-BC62-426F-8AED-EE1281170BC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4964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8874">
        <p159:morph option="byObject"/>
      </p:transition>
    </mc:Choice>
    <mc:Fallback xmlns="">
      <p:transition spd="slow" advTm="288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0FFF077-C556-88EE-CF05-CA75A1D59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14" name="Google Shape;1028;p40">
            <a:extLst>
              <a:ext uri="{FF2B5EF4-FFF2-40B4-BE49-F238E27FC236}">
                <a16:creationId xmlns:a16="http://schemas.microsoft.com/office/drawing/2014/main" id="{4567240D-4B6D-461C-B6B0-5182BA0DA252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2883;p76">
            <a:extLst>
              <a:ext uri="{FF2B5EF4-FFF2-40B4-BE49-F238E27FC236}">
                <a16:creationId xmlns:a16="http://schemas.microsoft.com/office/drawing/2014/main" id="{5DC66CDE-85E5-4C62-9E39-9F5C4E60359C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6" name="Google Shape;12884;p76">
              <a:extLst>
                <a:ext uri="{FF2B5EF4-FFF2-40B4-BE49-F238E27FC236}">
                  <a16:creationId xmlns:a16="http://schemas.microsoft.com/office/drawing/2014/main" id="{D35D9F3D-A228-4B1D-8635-660E34CF0F7D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885;p76">
              <a:extLst>
                <a:ext uri="{FF2B5EF4-FFF2-40B4-BE49-F238E27FC236}">
                  <a16:creationId xmlns:a16="http://schemas.microsoft.com/office/drawing/2014/main" id="{AB6CBF1E-AA0E-4A84-96E4-CAFCCE697E94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0"/>
            <a:ext cx="3679200" cy="43319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dirty="0"/>
              <a:t>Provides nutrients and oxygen to foetus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dirty="0"/>
              <a:t>Removes waste products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dirty="0"/>
              <a:t>Attaches to wall of uterus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1914144" y="4596779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chemeClr val="accent3"/>
                </a:solidFill>
              </a:rPr>
              <a:t>[biologydictionary.net]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860AB-914F-5A8D-94DE-A5BE37D8CE8A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DFE4BB5-5BF6-4655-B200-35A2111FC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838" y="745214"/>
            <a:ext cx="5722324" cy="385156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" name="Don'tDoAnything">
            <a:extLst>
              <a:ext uri="{FF2B5EF4-FFF2-40B4-BE49-F238E27FC236}">
                <a16:creationId xmlns:a16="http://schemas.microsoft.com/office/drawing/2014/main" id="{E24B4F50-BC62-426F-8AED-EE1281170BCD}"/>
              </a:ext>
            </a:extLst>
          </p:cNvPr>
          <p:cNvSpPr/>
          <p:nvPr/>
        </p:nvSpPr>
        <p:spPr>
          <a:xfrm>
            <a:off x="0" y="3410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8B15B492-E937-49E6-A41A-DF36AA45E5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86" t="50735" r="22515" b="22105"/>
          <a:stretch/>
        </p:blipFill>
        <p:spPr>
          <a:xfrm>
            <a:off x="4857293" y="2699309"/>
            <a:ext cx="1258214" cy="1046073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  <p:sp>
        <p:nvSpPr>
          <p:cNvPr id="12" name="Google Shape;1026;p40">
            <a:extLst>
              <a:ext uri="{FF2B5EF4-FFF2-40B4-BE49-F238E27FC236}">
                <a16:creationId xmlns:a16="http://schemas.microsoft.com/office/drawing/2014/main" id="{4F1BC200-BB22-4545-B80D-B6DF48EE50AA}"/>
              </a:ext>
            </a:extLst>
          </p:cNvPr>
          <p:cNvSpPr txBox="1">
            <a:spLocks/>
          </p:cNvSpPr>
          <p:nvPr/>
        </p:nvSpPr>
        <p:spPr>
          <a:xfrm>
            <a:off x="4625181" y="2190125"/>
            <a:ext cx="1863401" cy="417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165100" indent="0">
              <a:buNone/>
            </a:pPr>
            <a:r>
              <a:rPr lang="en-GB" sz="2000" b="1" dirty="0"/>
              <a:t>Placentone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DDDCFD-ABBC-8361-65DB-E0D5B40366E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576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3">
        <p159:morph option="byObject"/>
      </p:transition>
    </mc:Choice>
    <mc:Fallback xmlns="">
      <p:transition spd="slow" advTm="503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60;p36">
            <a:extLst>
              <a:ext uri="{FF2B5EF4-FFF2-40B4-BE49-F238E27FC236}">
                <a16:creationId xmlns:a16="http://schemas.microsoft.com/office/drawing/2014/main" id="{D2AB8BA2-3E62-37B2-331B-0574A2C73074}"/>
              </a:ext>
            </a:extLst>
          </p:cNvPr>
          <p:cNvSpPr/>
          <p:nvPr/>
        </p:nvSpPr>
        <p:spPr>
          <a:xfrm>
            <a:off x="2648953" y="626573"/>
            <a:ext cx="3846373" cy="4372875"/>
          </a:xfrm>
          <a:prstGeom prst="roundRect">
            <a:avLst>
              <a:gd name="adj" fmla="val 1457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2883;p76">
            <a:extLst>
              <a:ext uri="{FF2B5EF4-FFF2-40B4-BE49-F238E27FC236}">
                <a16:creationId xmlns:a16="http://schemas.microsoft.com/office/drawing/2014/main" id="{6B91BC44-DAF1-4618-A5F2-E851D0FFB9C0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1" name="Google Shape;12884;p76">
              <a:extLst>
                <a:ext uri="{FF2B5EF4-FFF2-40B4-BE49-F238E27FC236}">
                  <a16:creationId xmlns:a16="http://schemas.microsoft.com/office/drawing/2014/main" id="{9948D6C9-6B39-4F9B-B494-C5FCB926446F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85;p76">
              <a:extLst>
                <a:ext uri="{FF2B5EF4-FFF2-40B4-BE49-F238E27FC236}">
                  <a16:creationId xmlns:a16="http://schemas.microsoft.com/office/drawing/2014/main" id="{7321D667-1337-4B0F-9DBF-32F3D488124F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673A7-48FF-DF49-5C8F-D1F3C5EDC9C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168650-E154-2B5C-AF33-AA7C16BB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7A108-E28C-64FE-EE10-18DAAB91B04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F158453-CF52-4E18-4805-EFC734CB8F95}"/>
              </a:ext>
            </a:extLst>
          </p:cNvPr>
          <p:cNvSpPr/>
          <p:nvPr/>
        </p:nvSpPr>
        <p:spPr>
          <a:xfrm>
            <a:off x="3143078" y="921601"/>
            <a:ext cx="2857844" cy="2857844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accent6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oogle Shape;12793;p75">
            <a:extLst>
              <a:ext uri="{FF2B5EF4-FFF2-40B4-BE49-F238E27FC236}">
                <a16:creationId xmlns:a16="http://schemas.microsoft.com/office/drawing/2014/main" id="{CB444B9B-33B6-4AE0-C40E-CA4F4CBAD384}"/>
              </a:ext>
            </a:extLst>
          </p:cNvPr>
          <p:cNvGrpSpPr/>
          <p:nvPr/>
        </p:nvGrpSpPr>
        <p:grpSpPr>
          <a:xfrm>
            <a:off x="3653469" y="1507876"/>
            <a:ext cx="1837060" cy="1685294"/>
            <a:chOff x="6239575" y="4416275"/>
            <a:chExt cx="489625" cy="449175"/>
          </a:xfrm>
          <a:solidFill>
            <a:schemeClr val="bg2"/>
          </a:solidFill>
        </p:grpSpPr>
        <p:sp>
          <p:nvSpPr>
            <p:cNvPr id="20" name="Google Shape;12794;p75">
              <a:extLst>
                <a:ext uri="{FF2B5EF4-FFF2-40B4-BE49-F238E27FC236}">
                  <a16:creationId xmlns:a16="http://schemas.microsoft.com/office/drawing/2014/main" id="{6E43478F-245E-CE42-608B-1BA5D9C684ED}"/>
                </a:ext>
              </a:extLst>
            </p:cNvPr>
            <p:cNvSpPr/>
            <p:nvPr/>
          </p:nvSpPr>
          <p:spPr>
            <a:xfrm>
              <a:off x="6239575" y="4416275"/>
              <a:ext cx="489625" cy="449175"/>
            </a:xfrm>
            <a:custGeom>
              <a:avLst/>
              <a:gdLst/>
              <a:ahLst/>
              <a:cxnLst/>
              <a:rect l="l" t="t" r="r" b="b"/>
              <a:pathLst>
                <a:path w="19585" h="17967" extrusionOk="0">
                  <a:moveTo>
                    <a:pt x="9792" y="1132"/>
                  </a:moveTo>
                  <a:cubicBezTo>
                    <a:pt x="10374" y="1132"/>
                    <a:pt x="10955" y="1424"/>
                    <a:pt x="11278" y="2009"/>
                  </a:cubicBezTo>
                  <a:lnTo>
                    <a:pt x="18111" y="14313"/>
                  </a:lnTo>
                  <a:cubicBezTo>
                    <a:pt x="18404" y="14838"/>
                    <a:pt x="18395" y="15481"/>
                    <a:pt x="18087" y="15998"/>
                  </a:cubicBezTo>
                  <a:cubicBezTo>
                    <a:pt x="17786" y="16518"/>
                    <a:pt x="17232" y="16834"/>
                    <a:pt x="16634" y="16834"/>
                  </a:cubicBezTo>
                  <a:cubicBezTo>
                    <a:pt x="16631" y="16834"/>
                    <a:pt x="16628" y="16834"/>
                    <a:pt x="16625" y="16834"/>
                  </a:cubicBezTo>
                  <a:lnTo>
                    <a:pt x="2962" y="16834"/>
                  </a:lnTo>
                  <a:cubicBezTo>
                    <a:pt x="1667" y="16834"/>
                    <a:pt x="849" y="15445"/>
                    <a:pt x="1474" y="14313"/>
                  </a:cubicBezTo>
                  <a:lnTo>
                    <a:pt x="8307" y="2009"/>
                  </a:lnTo>
                  <a:cubicBezTo>
                    <a:pt x="8630" y="1424"/>
                    <a:pt x="9211" y="1132"/>
                    <a:pt x="9792" y="1132"/>
                  </a:cubicBezTo>
                  <a:close/>
                  <a:moveTo>
                    <a:pt x="9792" y="1"/>
                  </a:moveTo>
                  <a:cubicBezTo>
                    <a:pt x="8763" y="1"/>
                    <a:pt x="7815" y="559"/>
                    <a:pt x="7317" y="1462"/>
                  </a:cubicBezTo>
                  <a:lnTo>
                    <a:pt x="483" y="13766"/>
                  </a:lnTo>
                  <a:cubicBezTo>
                    <a:pt x="0" y="14642"/>
                    <a:pt x="15" y="15711"/>
                    <a:pt x="523" y="16574"/>
                  </a:cubicBezTo>
                  <a:cubicBezTo>
                    <a:pt x="1033" y="17435"/>
                    <a:pt x="1960" y="17966"/>
                    <a:pt x="2962" y="17966"/>
                  </a:cubicBezTo>
                  <a:lnTo>
                    <a:pt x="16625" y="17966"/>
                  </a:lnTo>
                  <a:cubicBezTo>
                    <a:pt x="17625" y="17966"/>
                    <a:pt x="18555" y="17435"/>
                    <a:pt x="19062" y="16574"/>
                  </a:cubicBezTo>
                  <a:cubicBezTo>
                    <a:pt x="19572" y="15711"/>
                    <a:pt x="19585" y="14642"/>
                    <a:pt x="19101" y="13766"/>
                  </a:cubicBezTo>
                  <a:lnTo>
                    <a:pt x="12271" y="1462"/>
                  </a:lnTo>
                  <a:cubicBezTo>
                    <a:pt x="11770" y="559"/>
                    <a:pt x="10822" y="1"/>
                    <a:pt x="97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12795;p75">
              <a:extLst>
                <a:ext uri="{FF2B5EF4-FFF2-40B4-BE49-F238E27FC236}">
                  <a16:creationId xmlns:a16="http://schemas.microsoft.com/office/drawing/2014/main" id="{B7CA2292-C66B-AC54-B006-61D8F76E87D9}"/>
                </a:ext>
              </a:extLst>
            </p:cNvPr>
            <p:cNvSpPr/>
            <p:nvPr/>
          </p:nvSpPr>
          <p:spPr>
            <a:xfrm>
              <a:off x="6438550" y="4723875"/>
              <a:ext cx="88350" cy="84950"/>
            </a:xfrm>
            <a:custGeom>
              <a:avLst/>
              <a:gdLst/>
              <a:ahLst/>
              <a:cxnLst/>
              <a:rect l="l" t="t" r="r" b="b"/>
              <a:pathLst>
                <a:path w="3534" h="3398" extrusionOk="0">
                  <a:moveTo>
                    <a:pt x="1830" y="1132"/>
                  </a:moveTo>
                  <a:cubicBezTo>
                    <a:pt x="2122" y="1132"/>
                    <a:pt x="2401" y="1358"/>
                    <a:pt x="2401" y="1701"/>
                  </a:cubicBezTo>
                  <a:cubicBezTo>
                    <a:pt x="2401" y="2012"/>
                    <a:pt x="2147" y="2266"/>
                    <a:pt x="1833" y="2266"/>
                  </a:cubicBezTo>
                  <a:cubicBezTo>
                    <a:pt x="1329" y="2266"/>
                    <a:pt x="1076" y="1656"/>
                    <a:pt x="1432" y="1299"/>
                  </a:cubicBezTo>
                  <a:cubicBezTo>
                    <a:pt x="1548" y="1184"/>
                    <a:pt x="1691" y="1132"/>
                    <a:pt x="1830" y="1132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1" y="1683"/>
                    <a:pt x="146" y="2414"/>
                    <a:pt x="632" y="2900"/>
                  </a:cubicBezTo>
                  <a:cubicBezTo>
                    <a:pt x="957" y="3225"/>
                    <a:pt x="1391" y="3397"/>
                    <a:pt x="1833" y="3397"/>
                  </a:cubicBezTo>
                  <a:cubicBezTo>
                    <a:pt x="2052" y="3397"/>
                    <a:pt x="2273" y="3355"/>
                    <a:pt x="2483" y="3268"/>
                  </a:cubicBezTo>
                  <a:cubicBezTo>
                    <a:pt x="3117" y="3005"/>
                    <a:pt x="3533" y="2386"/>
                    <a:pt x="3533" y="1701"/>
                  </a:cubicBezTo>
                  <a:cubicBezTo>
                    <a:pt x="3530" y="762"/>
                    <a:pt x="2772" y="1"/>
                    <a:pt x="1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2" name="Google Shape;12796;p75">
              <a:extLst>
                <a:ext uri="{FF2B5EF4-FFF2-40B4-BE49-F238E27FC236}">
                  <a16:creationId xmlns:a16="http://schemas.microsoft.com/office/drawing/2014/main" id="{9EB15BF7-B260-F20F-DF9E-3A86EA65684A}"/>
                </a:ext>
              </a:extLst>
            </p:cNvPr>
            <p:cNvSpPr/>
            <p:nvPr/>
          </p:nvSpPr>
          <p:spPr>
            <a:xfrm>
              <a:off x="6441950" y="4497425"/>
              <a:ext cx="84950" cy="198250"/>
            </a:xfrm>
            <a:custGeom>
              <a:avLst/>
              <a:gdLst/>
              <a:ahLst/>
              <a:cxnLst/>
              <a:rect l="l" t="t" r="r" b="b"/>
              <a:pathLst>
                <a:path w="3398" h="7930" extrusionOk="0">
                  <a:moveTo>
                    <a:pt x="1697" y="1133"/>
                  </a:moveTo>
                  <a:cubicBezTo>
                    <a:pt x="2011" y="1133"/>
                    <a:pt x="2265" y="1387"/>
                    <a:pt x="2265" y="1701"/>
                  </a:cubicBezTo>
                  <a:lnTo>
                    <a:pt x="2265" y="6230"/>
                  </a:lnTo>
                  <a:cubicBezTo>
                    <a:pt x="2265" y="6544"/>
                    <a:pt x="2011" y="6797"/>
                    <a:pt x="1697" y="6797"/>
                  </a:cubicBezTo>
                  <a:cubicBezTo>
                    <a:pt x="1383" y="6797"/>
                    <a:pt x="1133" y="6544"/>
                    <a:pt x="1133" y="6230"/>
                  </a:cubicBezTo>
                  <a:lnTo>
                    <a:pt x="1133" y="1701"/>
                  </a:lnTo>
                  <a:cubicBezTo>
                    <a:pt x="1133" y="1387"/>
                    <a:pt x="1383" y="1133"/>
                    <a:pt x="1697" y="1133"/>
                  </a:cubicBezTo>
                  <a:close/>
                  <a:moveTo>
                    <a:pt x="1697" y="1"/>
                  </a:moveTo>
                  <a:cubicBezTo>
                    <a:pt x="758" y="1"/>
                    <a:pt x="1" y="762"/>
                    <a:pt x="1" y="1701"/>
                  </a:cubicBezTo>
                  <a:lnTo>
                    <a:pt x="1" y="6233"/>
                  </a:lnTo>
                  <a:cubicBezTo>
                    <a:pt x="1" y="7169"/>
                    <a:pt x="758" y="7930"/>
                    <a:pt x="1697" y="7930"/>
                  </a:cubicBezTo>
                  <a:cubicBezTo>
                    <a:pt x="2636" y="7930"/>
                    <a:pt x="3397" y="7169"/>
                    <a:pt x="3397" y="6233"/>
                  </a:cubicBezTo>
                  <a:lnTo>
                    <a:pt x="3397" y="1701"/>
                  </a:lnTo>
                  <a:cubicBezTo>
                    <a:pt x="3397" y="762"/>
                    <a:pt x="2636" y="1"/>
                    <a:pt x="16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6" name="Google Shape;1027;p40">
            <a:extLst>
              <a:ext uri="{FF2B5EF4-FFF2-40B4-BE49-F238E27FC236}">
                <a16:creationId xmlns:a16="http://schemas.microsoft.com/office/drawing/2014/main" id="{4D609BB9-93B5-6A26-FF8B-ABD226749B29}"/>
              </a:ext>
            </a:extLst>
          </p:cNvPr>
          <p:cNvSpPr txBox="1">
            <a:spLocks/>
          </p:cNvSpPr>
          <p:nvPr/>
        </p:nvSpPr>
        <p:spPr>
          <a:xfrm>
            <a:off x="3143218" y="3889242"/>
            <a:ext cx="285784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sz="2800" dirty="0">
                <a:solidFill>
                  <a:schemeClr val="bg2"/>
                </a:solidFill>
              </a:rPr>
              <a:t>Viewer discretion is advised</a:t>
            </a:r>
          </a:p>
        </p:txBody>
      </p:sp>
    </p:spTree>
    <p:extLst>
      <p:ext uri="{BB962C8B-B14F-4D97-AF65-F5344CB8AC3E}">
        <p14:creationId xmlns:p14="http://schemas.microsoft.com/office/powerpoint/2010/main" val="1374254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44">
        <p159:morph option="byObject"/>
      </p:transition>
    </mc:Choice>
    <mc:Fallback xmlns="">
      <p:transition spd="slow" advTm="26444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3838808" y="4733887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</a:t>
            </a:r>
            <a:r>
              <a:rPr lang="en-GB" sz="1600" dirty="0" err="1">
                <a:solidFill>
                  <a:srgbClr val="FF0000"/>
                </a:solidFill>
              </a:rPr>
              <a:t>Lopa</a:t>
            </a:r>
            <a:r>
              <a:rPr lang="en-GB" sz="1600" dirty="0">
                <a:solidFill>
                  <a:srgbClr val="FF0000"/>
                </a:solidFill>
              </a:rPr>
              <a:t> Leach]</a:t>
            </a:r>
          </a:p>
        </p:txBody>
      </p:sp>
      <p:grpSp>
        <p:nvGrpSpPr>
          <p:cNvPr id="10" name="Google Shape;12883;p76">
            <a:extLst>
              <a:ext uri="{FF2B5EF4-FFF2-40B4-BE49-F238E27FC236}">
                <a16:creationId xmlns:a16="http://schemas.microsoft.com/office/drawing/2014/main" id="{6B91BC44-DAF1-4618-A5F2-E851D0FFB9C0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1" name="Google Shape;12884;p76">
              <a:extLst>
                <a:ext uri="{FF2B5EF4-FFF2-40B4-BE49-F238E27FC236}">
                  <a16:creationId xmlns:a16="http://schemas.microsoft.com/office/drawing/2014/main" id="{9948D6C9-6B39-4F9B-B494-C5FCB926446F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85;p76">
              <a:extLst>
                <a:ext uri="{FF2B5EF4-FFF2-40B4-BE49-F238E27FC236}">
                  <a16:creationId xmlns:a16="http://schemas.microsoft.com/office/drawing/2014/main" id="{7321D667-1337-4B0F-9DBF-32F3D488124F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673A7-48FF-DF49-5C8F-D1F3C5EDC9C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168650-E154-2B5C-AF33-AA7C16BB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7A108-E28C-64FE-EE10-18DAAB91B04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indoor, dessert&#10;&#10;Description automatically generated">
            <a:extLst>
              <a:ext uri="{FF2B5EF4-FFF2-40B4-BE49-F238E27FC236}">
                <a16:creationId xmlns:a16="http://schemas.microsoft.com/office/drawing/2014/main" id="{36DBBA6D-6032-7B39-1391-BABA62FA5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319" y="1196179"/>
            <a:ext cx="4771327" cy="357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99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44">
        <p159:morph option="byObject"/>
      </p:transition>
    </mc:Choice>
    <mc:Fallback xmlns="">
      <p:transition spd="slow" advTm="26444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3838808" y="4733887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</a:t>
            </a:r>
            <a:r>
              <a:rPr lang="en-GB" sz="1600" dirty="0" err="1">
                <a:solidFill>
                  <a:srgbClr val="FF0000"/>
                </a:solidFill>
              </a:rPr>
              <a:t>Lopa</a:t>
            </a:r>
            <a:r>
              <a:rPr lang="en-GB" sz="1600" dirty="0">
                <a:solidFill>
                  <a:srgbClr val="FF0000"/>
                </a:solidFill>
              </a:rPr>
              <a:t> Leach]</a:t>
            </a:r>
          </a:p>
        </p:txBody>
      </p:sp>
      <p:grpSp>
        <p:nvGrpSpPr>
          <p:cNvPr id="10" name="Google Shape;12883;p76">
            <a:extLst>
              <a:ext uri="{FF2B5EF4-FFF2-40B4-BE49-F238E27FC236}">
                <a16:creationId xmlns:a16="http://schemas.microsoft.com/office/drawing/2014/main" id="{6B91BC44-DAF1-4618-A5F2-E851D0FFB9C0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1" name="Google Shape;12884;p76">
              <a:extLst>
                <a:ext uri="{FF2B5EF4-FFF2-40B4-BE49-F238E27FC236}">
                  <a16:creationId xmlns:a16="http://schemas.microsoft.com/office/drawing/2014/main" id="{9948D6C9-6B39-4F9B-B494-C5FCB926446F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85;p76">
              <a:extLst>
                <a:ext uri="{FF2B5EF4-FFF2-40B4-BE49-F238E27FC236}">
                  <a16:creationId xmlns:a16="http://schemas.microsoft.com/office/drawing/2014/main" id="{7321D667-1337-4B0F-9DBF-32F3D488124F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673A7-48FF-DF49-5C8F-D1F3C5EDC9C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168650-E154-2B5C-AF33-AA7C16BB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7A108-E28C-64FE-EE10-18DAAB91B04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indoor, dessert&#10;&#10;Description automatically generated">
            <a:extLst>
              <a:ext uri="{FF2B5EF4-FFF2-40B4-BE49-F238E27FC236}">
                <a16:creationId xmlns:a16="http://schemas.microsoft.com/office/drawing/2014/main" id="{36DBBA6D-6032-7B39-1391-BABA62FA5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319" y="1196179"/>
            <a:ext cx="2342585" cy="1756939"/>
          </a:xfrm>
          <a:prstGeom prst="rect">
            <a:avLst/>
          </a:prstGeom>
        </p:spPr>
      </p:pic>
      <p:pic>
        <p:nvPicPr>
          <p:cNvPr id="13" name="Picture 12" descr="A picture containing indoor, table, food&#10;&#10;Description automatically generated">
            <a:extLst>
              <a:ext uri="{FF2B5EF4-FFF2-40B4-BE49-F238E27FC236}">
                <a16:creationId xmlns:a16="http://schemas.microsoft.com/office/drawing/2014/main" id="{14F4B1BB-1993-A9C6-57AE-479594083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8319" y="1196179"/>
            <a:ext cx="4743586" cy="355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3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44">
        <p159:morph option="byObject"/>
      </p:transition>
    </mc:Choice>
    <mc:Fallback xmlns="">
      <p:transition spd="slow" advTm="26444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3838808" y="4733887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</a:t>
            </a:r>
            <a:r>
              <a:rPr lang="en-GB" sz="1600" dirty="0" err="1">
                <a:solidFill>
                  <a:srgbClr val="FF0000"/>
                </a:solidFill>
              </a:rPr>
              <a:t>Lopa</a:t>
            </a:r>
            <a:r>
              <a:rPr lang="en-GB" sz="1600" dirty="0">
                <a:solidFill>
                  <a:srgbClr val="FF0000"/>
                </a:solidFill>
              </a:rPr>
              <a:t> Leach]</a:t>
            </a:r>
          </a:p>
        </p:txBody>
      </p:sp>
      <p:grpSp>
        <p:nvGrpSpPr>
          <p:cNvPr id="10" name="Google Shape;12883;p76">
            <a:extLst>
              <a:ext uri="{FF2B5EF4-FFF2-40B4-BE49-F238E27FC236}">
                <a16:creationId xmlns:a16="http://schemas.microsoft.com/office/drawing/2014/main" id="{6B91BC44-DAF1-4618-A5F2-E851D0FFB9C0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1" name="Google Shape;12884;p76">
              <a:extLst>
                <a:ext uri="{FF2B5EF4-FFF2-40B4-BE49-F238E27FC236}">
                  <a16:creationId xmlns:a16="http://schemas.microsoft.com/office/drawing/2014/main" id="{9948D6C9-6B39-4F9B-B494-C5FCB926446F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85;p76">
              <a:extLst>
                <a:ext uri="{FF2B5EF4-FFF2-40B4-BE49-F238E27FC236}">
                  <a16:creationId xmlns:a16="http://schemas.microsoft.com/office/drawing/2014/main" id="{7321D667-1337-4B0F-9DBF-32F3D488124F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673A7-48FF-DF49-5C8F-D1F3C5EDC9C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168650-E154-2B5C-AF33-AA7C16BB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7A108-E28C-64FE-EE10-18DAAB91B04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indoor, dessert&#10;&#10;Description automatically generated">
            <a:extLst>
              <a:ext uri="{FF2B5EF4-FFF2-40B4-BE49-F238E27FC236}">
                <a16:creationId xmlns:a16="http://schemas.microsoft.com/office/drawing/2014/main" id="{36DBBA6D-6032-7B39-1391-BABA62FA5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319" y="1196179"/>
            <a:ext cx="2342585" cy="1756939"/>
          </a:xfrm>
          <a:prstGeom prst="rect">
            <a:avLst/>
          </a:prstGeom>
        </p:spPr>
      </p:pic>
      <p:pic>
        <p:nvPicPr>
          <p:cNvPr id="13" name="Picture 12" descr="A picture containing indoor, table, food&#10;&#10;Description automatically generated">
            <a:extLst>
              <a:ext uri="{FF2B5EF4-FFF2-40B4-BE49-F238E27FC236}">
                <a16:creationId xmlns:a16="http://schemas.microsoft.com/office/drawing/2014/main" id="{14F4B1BB-1993-A9C6-57AE-479594083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319" y="1196179"/>
            <a:ext cx="2342585" cy="1756938"/>
          </a:xfrm>
          <a:prstGeom prst="rect">
            <a:avLst/>
          </a:prstGeom>
        </p:spPr>
      </p:pic>
      <p:pic>
        <p:nvPicPr>
          <p:cNvPr id="3" name="Picture 2" descr="A picture containing indoor, food, plate&#10;&#10;Description automatically generated">
            <a:extLst>
              <a:ext uri="{FF2B5EF4-FFF2-40B4-BE49-F238E27FC236}">
                <a16:creationId xmlns:a16="http://schemas.microsoft.com/office/drawing/2014/main" id="{0C48ECEA-5441-478C-2825-E21E7FCF13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128" t="33981" r="36790" b="31936"/>
          <a:stretch/>
        </p:blipFill>
        <p:spPr>
          <a:xfrm>
            <a:off x="2045637" y="1079152"/>
            <a:ext cx="4927363" cy="369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50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44">
        <p159:morph option="byObject"/>
      </p:transition>
    </mc:Choice>
    <mc:Fallback xmlns="">
      <p:transition spd="slow" advTm="26444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3838808" y="4733887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</a:t>
            </a:r>
            <a:r>
              <a:rPr lang="en-GB" sz="1600" dirty="0" err="1">
                <a:solidFill>
                  <a:srgbClr val="FF0000"/>
                </a:solidFill>
              </a:rPr>
              <a:t>Lopa</a:t>
            </a:r>
            <a:r>
              <a:rPr lang="en-GB" sz="1600" dirty="0">
                <a:solidFill>
                  <a:srgbClr val="FF0000"/>
                </a:solidFill>
              </a:rPr>
              <a:t> Leach]</a:t>
            </a:r>
          </a:p>
        </p:txBody>
      </p:sp>
      <p:grpSp>
        <p:nvGrpSpPr>
          <p:cNvPr id="10" name="Google Shape;12883;p76">
            <a:extLst>
              <a:ext uri="{FF2B5EF4-FFF2-40B4-BE49-F238E27FC236}">
                <a16:creationId xmlns:a16="http://schemas.microsoft.com/office/drawing/2014/main" id="{6B91BC44-DAF1-4618-A5F2-E851D0FFB9C0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1" name="Google Shape;12884;p76">
              <a:extLst>
                <a:ext uri="{FF2B5EF4-FFF2-40B4-BE49-F238E27FC236}">
                  <a16:creationId xmlns:a16="http://schemas.microsoft.com/office/drawing/2014/main" id="{9948D6C9-6B39-4F9B-B494-C5FCB926446F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85;p76">
              <a:extLst>
                <a:ext uri="{FF2B5EF4-FFF2-40B4-BE49-F238E27FC236}">
                  <a16:creationId xmlns:a16="http://schemas.microsoft.com/office/drawing/2014/main" id="{7321D667-1337-4B0F-9DBF-32F3D488124F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673A7-48FF-DF49-5C8F-D1F3C5EDC9C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168650-E154-2B5C-AF33-AA7C16BB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7A108-E28C-64FE-EE10-18DAAB91B04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indoor, dessert&#10;&#10;Description automatically generated">
            <a:extLst>
              <a:ext uri="{FF2B5EF4-FFF2-40B4-BE49-F238E27FC236}">
                <a16:creationId xmlns:a16="http://schemas.microsoft.com/office/drawing/2014/main" id="{36DBBA6D-6032-7B39-1391-BABA62FA5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319" y="1196179"/>
            <a:ext cx="2342585" cy="1756939"/>
          </a:xfrm>
          <a:prstGeom prst="rect">
            <a:avLst/>
          </a:prstGeom>
        </p:spPr>
      </p:pic>
      <p:pic>
        <p:nvPicPr>
          <p:cNvPr id="13" name="Picture 12" descr="A picture containing indoor, table, food&#10;&#10;Description automatically generated">
            <a:extLst>
              <a:ext uri="{FF2B5EF4-FFF2-40B4-BE49-F238E27FC236}">
                <a16:creationId xmlns:a16="http://schemas.microsoft.com/office/drawing/2014/main" id="{14F4B1BB-1993-A9C6-57AE-479594083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319" y="1196179"/>
            <a:ext cx="2342585" cy="1756938"/>
          </a:xfrm>
          <a:prstGeom prst="rect">
            <a:avLst/>
          </a:prstGeom>
        </p:spPr>
      </p:pic>
      <p:pic>
        <p:nvPicPr>
          <p:cNvPr id="3" name="Picture 2" descr="A picture containing indoor, food, plate&#10;&#10;Description automatically generated">
            <a:extLst>
              <a:ext uri="{FF2B5EF4-FFF2-40B4-BE49-F238E27FC236}">
                <a16:creationId xmlns:a16="http://schemas.microsoft.com/office/drawing/2014/main" id="{E98A0D14-C300-8131-2145-A55EBAF319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128" t="33981" r="36790" b="31936"/>
          <a:stretch/>
        </p:blipFill>
        <p:spPr>
          <a:xfrm>
            <a:off x="2108318" y="3017736"/>
            <a:ext cx="2342585" cy="1756939"/>
          </a:xfrm>
          <a:prstGeom prst="rect">
            <a:avLst/>
          </a:prstGeom>
        </p:spPr>
      </p:pic>
      <p:pic>
        <p:nvPicPr>
          <p:cNvPr id="18" name="Picture 17" descr="A picture containing red&#10;&#10;Description automatically generated">
            <a:extLst>
              <a:ext uri="{FF2B5EF4-FFF2-40B4-BE49-F238E27FC236}">
                <a16:creationId xmlns:a16="http://schemas.microsoft.com/office/drawing/2014/main" id="{360612BE-C997-F773-6FC0-7774BDCCE8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9268" y="1157114"/>
            <a:ext cx="4823415" cy="361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2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44">
        <p159:morph option="byObject"/>
      </p:transition>
    </mc:Choice>
    <mc:Fallback xmlns="">
      <p:transition spd="slow" advTm="26444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230817" y="144052"/>
            <a:ext cx="2490900" cy="1013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placenta?</a:t>
            </a:r>
            <a:endParaRPr dirty="0"/>
          </a:p>
        </p:txBody>
      </p:sp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3838808" y="4733887"/>
            <a:ext cx="2244793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</a:t>
            </a:r>
            <a:r>
              <a:rPr lang="en-GB" sz="1600" dirty="0" err="1">
                <a:solidFill>
                  <a:srgbClr val="FF0000"/>
                </a:solidFill>
              </a:rPr>
              <a:t>Lopa</a:t>
            </a:r>
            <a:r>
              <a:rPr lang="en-GB" sz="1600" dirty="0">
                <a:solidFill>
                  <a:srgbClr val="FF0000"/>
                </a:solidFill>
              </a:rPr>
              <a:t> Leach]</a:t>
            </a:r>
          </a:p>
        </p:txBody>
      </p:sp>
      <p:grpSp>
        <p:nvGrpSpPr>
          <p:cNvPr id="10" name="Google Shape;12883;p76">
            <a:extLst>
              <a:ext uri="{FF2B5EF4-FFF2-40B4-BE49-F238E27FC236}">
                <a16:creationId xmlns:a16="http://schemas.microsoft.com/office/drawing/2014/main" id="{6B91BC44-DAF1-4618-A5F2-E851D0FFB9C0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1" name="Google Shape;12884;p76">
              <a:extLst>
                <a:ext uri="{FF2B5EF4-FFF2-40B4-BE49-F238E27FC236}">
                  <a16:creationId xmlns:a16="http://schemas.microsoft.com/office/drawing/2014/main" id="{9948D6C9-6B39-4F9B-B494-C5FCB926446F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885;p76">
              <a:extLst>
                <a:ext uri="{FF2B5EF4-FFF2-40B4-BE49-F238E27FC236}">
                  <a16:creationId xmlns:a16="http://schemas.microsoft.com/office/drawing/2014/main" id="{7321D667-1337-4B0F-9DBF-32F3D488124F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673A7-48FF-DF49-5C8F-D1F3C5EDC9C3}"/>
              </a:ext>
            </a:extLst>
          </p:cNvPr>
          <p:cNvSpPr/>
          <p:nvPr/>
        </p:nvSpPr>
        <p:spPr>
          <a:xfrm>
            <a:off x="0" y="5082452"/>
            <a:ext cx="914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168650-E154-2B5C-AF33-AA7C16BB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A7A108-E28C-64FE-EE10-18DAAB91B04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indoor, dessert&#10;&#10;Description automatically generated">
            <a:extLst>
              <a:ext uri="{FF2B5EF4-FFF2-40B4-BE49-F238E27FC236}">
                <a16:creationId xmlns:a16="http://schemas.microsoft.com/office/drawing/2014/main" id="{36DBBA6D-6032-7B39-1391-BABA62FA5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319" y="1196179"/>
            <a:ext cx="2342585" cy="1756939"/>
          </a:xfrm>
          <a:prstGeom prst="rect">
            <a:avLst/>
          </a:prstGeom>
        </p:spPr>
      </p:pic>
      <p:pic>
        <p:nvPicPr>
          <p:cNvPr id="13" name="Picture 12" descr="A picture containing indoor, table, food&#10;&#10;Description automatically generated">
            <a:extLst>
              <a:ext uri="{FF2B5EF4-FFF2-40B4-BE49-F238E27FC236}">
                <a16:creationId xmlns:a16="http://schemas.microsoft.com/office/drawing/2014/main" id="{14F4B1BB-1993-A9C6-57AE-479594083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9319" y="1196179"/>
            <a:ext cx="2342585" cy="1756938"/>
          </a:xfrm>
          <a:prstGeom prst="rect">
            <a:avLst/>
          </a:prstGeom>
        </p:spPr>
      </p:pic>
      <p:pic>
        <p:nvPicPr>
          <p:cNvPr id="16" name="Picture 15" descr="A picture containing indoor, food, plate&#10;&#10;Description automatically generated">
            <a:extLst>
              <a:ext uri="{FF2B5EF4-FFF2-40B4-BE49-F238E27FC236}">
                <a16:creationId xmlns:a16="http://schemas.microsoft.com/office/drawing/2014/main" id="{B9C2F2EE-D5A6-DF33-D48D-E4C9B4AE53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128" t="33981" r="36790" b="31936"/>
          <a:stretch/>
        </p:blipFill>
        <p:spPr>
          <a:xfrm>
            <a:off x="2108318" y="3017736"/>
            <a:ext cx="2342585" cy="1756939"/>
          </a:xfrm>
          <a:prstGeom prst="rect">
            <a:avLst/>
          </a:prstGeom>
        </p:spPr>
      </p:pic>
      <p:pic>
        <p:nvPicPr>
          <p:cNvPr id="18" name="Picture 17" descr="A picture containing red&#10;&#10;Description automatically generated">
            <a:extLst>
              <a:ext uri="{FF2B5EF4-FFF2-40B4-BE49-F238E27FC236}">
                <a16:creationId xmlns:a16="http://schemas.microsoft.com/office/drawing/2014/main" id="{360612BE-C997-F773-6FC0-7774BDCCE8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9319" y="3017736"/>
            <a:ext cx="2342585" cy="175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30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44">
        <p159:morph option="byObject"/>
      </p:transition>
    </mc:Choice>
    <mc:Fallback xmlns="">
      <p:transition spd="slow" advTm="26444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7" name="Google Shape;937;p38"/>
          <p:cNvCxnSpPr/>
          <p:nvPr/>
        </p:nvCxnSpPr>
        <p:spPr>
          <a:xfrm>
            <a:off x="3619500" y="2747975"/>
            <a:ext cx="1944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8" name="Google Shape;938;p38"/>
          <p:cNvSpPr/>
          <p:nvPr/>
        </p:nvSpPr>
        <p:spPr>
          <a:xfrm>
            <a:off x="3055325" y="1525850"/>
            <a:ext cx="322800" cy="84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38"/>
          <p:cNvSpPr/>
          <p:nvPr/>
        </p:nvSpPr>
        <p:spPr>
          <a:xfrm>
            <a:off x="3055325" y="3153025"/>
            <a:ext cx="322800" cy="84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38"/>
          <p:cNvSpPr/>
          <p:nvPr/>
        </p:nvSpPr>
        <p:spPr>
          <a:xfrm>
            <a:off x="5804875" y="1525850"/>
            <a:ext cx="322800" cy="84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38"/>
          <p:cNvSpPr/>
          <p:nvPr/>
        </p:nvSpPr>
        <p:spPr>
          <a:xfrm>
            <a:off x="5804875" y="3153025"/>
            <a:ext cx="322800" cy="84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42" name="Google Shape;942;p38"/>
          <p:cNvCxnSpPr>
            <a:stCxn id="940" idx="1"/>
            <a:endCxn id="941" idx="1"/>
          </p:cNvCxnSpPr>
          <p:nvPr/>
        </p:nvCxnSpPr>
        <p:spPr>
          <a:xfrm>
            <a:off x="5804875" y="1949600"/>
            <a:ext cx="600" cy="1627200"/>
          </a:xfrm>
          <a:prstGeom prst="bentConnector3">
            <a:avLst>
              <a:gd name="adj1" fmla="val -396875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43" name="Google Shape;943;p38"/>
          <p:cNvCxnSpPr>
            <a:stCxn id="938" idx="3"/>
            <a:endCxn id="939" idx="3"/>
          </p:cNvCxnSpPr>
          <p:nvPr/>
        </p:nvCxnSpPr>
        <p:spPr>
          <a:xfrm>
            <a:off x="3378125" y="1949600"/>
            <a:ext cx="600" cy="1627200"/>
          </a:xfrm>
          <a:prstGeom prst="bentConnector3">
            <a:avLst>
              <a:gd name="adj1" fmla="val 396875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944" name="Google Shape;944;p38"/>
          <p:cNvSpPr/>
          <p:nvPr/>
        </p:nvSpPr>
        <p:spPr>
          <a:xfrm>
            <a:off x="3940950" y="2116925"/>
            <a:ext cx="1262100" cy="1262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38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Inter-disciplinary Work</a:t>
            </a:r>
            <a:endParaRPr dirty="0"/>
          </a:p>
        </p:txBody>
      </p:sp>
      <p:sp>
        <p:nvSpPr>
          <p:cNvPr id="946" name="Google Shape;946;p38"/>
          <p:cNvSpPr txBox="1">
            <a:spLocks noGrp="1"/>
          </p:cNvSpPr>
          <p:nvPr>
            <p:ph type="subTitle" idx="4294967295"/>
          </p:nvPr>
        </p:nvSpPr>
        <p:spPr>
          <a:xfrm>
            <a:off x="931575" y="1328025"/>
            <a:ext cx="2281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rPr>
              <a:t>MATHS</a:t>
            </a:r>
            <a:endParaRPr sz="1800" b="1" dirty="0">
              <a:solidFill>
                <a:schemeClr val="accen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47" name="Google Shape;947;p38"/>
          <p:cNvSpPr txBox="1">
            <a:spLocks noGrp="1"/>
          </p:cNvSpPr>
          <p:nvPr>
            <p:ph type="subTitle" idx="4294967295"/>
          </p:nvPr>
        </p:nvSpPr>
        <p:spPr>
          <a:xfrm>
            <a:off x="931575" y="1680475"/>
            <a:ext cx="2281500" cy="8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>
              <a:buNone/>
            </a:pPr>
            <a:r>
              <a:rPr lang="en" sz="1400" dirty="0"/>
              <a:t>Modelling and prediction</a:t>
            </a:r>
            <a:endParaRPr sz="1400" dirty="0"/>
          </a:p>
        </p:txBody>
      </p:sp>
      <p:sp>
        <p:nvSpPr>
          <p:cNvPr id="948" name="Google Shape;948;p38"/>
          <p:cNvSpPr txBox="1">
            <a:spLocks noGrp="1"/>
          </p:cNvSpPr>
          <p:nvPr>
            <p:ph type="subTitle" idx="4294967295"/>
          </p:nvPr>
        </p:nvSpPr>
        <p:spPr>
          <a:xfrm>
            <a:off x="5911049" y="1328025"/>
            <a:ext cx="2801353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rPr>
              <a:t>SCI COMP</a:t>
            </a:r>
            <a:endParaRPr sz="1800" b="1" dirty="0">
              <a:solidFill>
                <a:schemeClr val="accen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49" name="Google Shape;949;p38"/>
          <p:cNvSpPr txBox="1">
            <a:spLocks noGrp="1"/>
          </p:cNvSpPr>
          <p:nvPr>
            <p:ph type="subTitle" idx="4294967295"/>
          </p:nvPr>
        </p:nvSpPr>
        <p:spPr>
          <a:xfrm>
            <a:off x="5911050" y="1680475"/>
            <a:ext cx="2281500" cy="8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Computational tools</a:t>
            </a:r>
            <a:endParaRPr sz="1400" dirty="0"/>
          </a:p>
        </p:txBody>
      </p:sp>
      <p:sp>
        <p:nvSpPr>
          <p:cNvPr id="950" name="Google Shape;950;p38"/>
          <p:cNvSpPr txBox="1">
            <a:spLocks noGrp="1"/>
          </p:cNvSpPr>
          <p:nvPr>
            <p:ph type="subTitle" idx="4294967295"/>
          </p:nvPr>
        </p:nvSpPr>
        <p:spPr>
          <a:xfrm>
            <a:off x="780750" y="2975950"/>
            <a:ext cx="24324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rPr>
              <a:t>BIOLOGY</a:t>
            </a:r>
            <a:endParaRPr sz="1800" b="1" dirty="0">
              <a:solidFill>
                <a:schemeClr val="accen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52" name="Google Shape;952;p38"/>
          <p:cNvSpPr txBox="1">
            <a:spLocks noGrp="1"/>
          </p:cNvSpPr>
          <p:nvPr>
            <p:ph type="subTitle" idx="4294967295"/>
          </p:nvPr>
        </p:nvSpPr>
        <p:spPr>
          <a:xfrm>
            <a:off x="5911050" y="2975950"/>
            <a:ext cx="22860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rPr>
              <a:t>PHYSICS</a:t>
            </a:r>
            <a:endParaRPr sz="1800" b="1" dirty="0">
              <a:solidFill>
                <a:schemeClr val="accen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53" name="Google Shape;953;p38"/>
          <p:cNvSpPr txBox="1">
            <a:spLocks noGrp="1"/>
          </p:cNvSpPr>
          <p:nvPr>
            <p:ph type="subTitle" idx="4294967295"/>
          </p:nvPr>
        </p:nvSpPr>
        <p:spPr>
          <a:xfrm>
            <a:off x="5911050" y="3328400"/>
            <a:ext cx="2286000" cy="8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MRI data</a:t>
            </a:r>
            <a:endParaRPr sz="1400" dirty="0"/>
          </a:p>
        </p:txBody>
      </p:sp>
      <p:sp>
        <p:nvSpPr>
          <p:cNvPr id="33" name="Google Shape;947;p38">
            <a:extLst>
              <a:ext uri="{FF2B5EF4-FFF2-40B4-BE49-F238E27FC236}">
                <a16:creationId xmlns:a16="http://schemas.microsoft.com/office/drawing/2014/main" id="{EDDD2BE0-4548-4E75-91DB-9EE4C7C0E79E}"/>
              </a:ext>
            </a:extLst>
          </p:cNvPr>
          <p:cNvSpPr txBox="1">
            <a:spLocks/>
          </p:cNvSpPr>
          <p:nvPr/>
        </p:nvSpPr>
        <p:spPr>
          <a:xfrm>
            <a:off x="820013" y="3274788"/>
            <a:ext cx="2432400" cy="8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indent="0" algn="r">
              <a:buFont typeface="Karla"/>
              <a:buNone/>
            </a:pPr>
            <a:r>
              <a:rPr lang="en-GB" sz="1400" dirty="0"/>
              <a:t>Perfusion experiments</a:t>
            </a:r>
          </a:p>
        </p:txBody>
      </p:sp>
      <p:grpSp>
        <p:nvGrpSpPr>
          <p:cNvPr id="34" name="Google Shape;12883;p76">
            <a:extLst>
              <a:ext uri="{FF2B5EF4-FFF2-40B4-BE49-F238E27FC236}">
                <a16:creationId xmlns:a16="http://schemas.microsoft.com/office/drawing/2014/main" id="{2A3A4CB4-EA2D-4D78-9CA6-FDB4039255D5}"/>
              </a:ext>
            </a:extLst>
          </p:cNvPr>
          <p:cNvGrpSpPr/>
          <p:nvPr/>
        </p:nvGrpSpPr>
        <p:grpSpPr>
          <a:xfrm>
            <a:off x="4269846" y="2431671"/>
            <a:ext cx="657328" cy="632608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35" name="Google Shape;12884;p76">
              <a:extLst>
                <a:ext uri="{FF2B5EF4-FFF2-40B4-BE49-F238E27FC236}">
                  <a16:creationId xmlns:a16="http://schemas.microsoft.com/office/drawing/2014/main" id="{364DBCD1-1209-4F9E-B1B7-2839E298A2A2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885;p76">
              <a:extLst>
                <a:ext uri="{FF2B5EF4-FFF2-40B4-BE49-F238E27FC236}">
                  <a16:creationId xmlns:a16="http://schemas.microsoft.com/office/drawing/2014/main" id="{60811BED-6AA7-4DD7-A585-02740859B219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3E76177-7BD7-6EB8-FBFC-10BA843487C7}"/>
              </a:ext>
            </a:extLst>
          </p:cNvPr>
          <p:cNvSpPr/>
          <p:nvPr/>
        </p:nvSpPr>
        <p:spPr>
          <a:xfrm>
            <a:off x="0" y="5082452"/>
            <a:ext cx="27432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684696C-3822-AA75-322D-E69258F4A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DA0104-E789-223A-571A-F046B2375AF5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2/10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24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172">
        <p159:morph option="byObject"/>
      </p:transition>
    </mc:Choice>
    <mc:Fallback xmlns="">
      <p:transition spd="slow" advTm="40172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3819214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r>
              <a:rPr lang="en-GB" dirty="0"/>
              <a:t>Homogenise tree structure</a:t>
            </a:r>
          </a:p>
          <a:p>
            <a:pPr lvl="1" indent="-292100">
              <a:buSzPts val="1000"/>
              <a:buFont typeface="Wingdings" panose="05000000000000000000" pitchFamily="2" charset="2"/>
              <a:buChar char=""/>
            </a:pPr>
            <a:r>
              <a:rPr lang="en-GB" dirty="0"/>
              <a:t>porous medium</a:t>
            </a:r>
          </a:p>
          <a:p>
            <a:pPr>
              <a:buClr>
                <a:srgbClr val="FF0000"/>
              </a:buClr>
            </a:pPr>
            <a:r>
              <a:rPr lang="en-GB" dirty="0"/>
              <a:t>Incompressibility</a:t>
            </a:r>
          </a:p>
          <a:p>
            <a:pPr>
              <a:buClr>
                <a:srgbClr val="FF0000"/>
              </a:buClr>
            </a:pPr>
            <a:r>
              <a:rPr lang="en-GB" dirty="0"/>
              <a:t>Navier-Stokes &amp; Brinkman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613697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Flow equations</a:t>
            </a:r>
            <a:endParaRPr dirty="0"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228379" y="4579412"/>
            <a:ext cx="3831557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</a:t>
            </a:r>
            <a:r>
              <a:rPr lang="en-GB" sz="1600" dirty="0" err="1">
                <a:solidFill>
                  <a:srgbClr val="FF0000"/>
                </a:solidFill>
              </a:rPr>
              <a:t>Chernyavsky</a:t>
            </a:r>
            <a:r>
              <a:rPr lang="en-GB" sz="1600" dirty="0">
                <a:solidFill>
                  <a:srgbClr val="FF0000"/>
                </a:solidFill>
              </a:rPr>
              <a:t> et al., 2010]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F0C7B2-3425-47D0-B49A-EF5150227937}"/>
              </a:ext>
            </a:extLst>
          </p:cNvPr>
          <p:cNvGrpSpPr/>
          <p:nvPr/>
        </p:nvGrpSpPr>
        <p:grpSpPr>
          <a:xfrm>
            <a:off x="279538" y="1317196"/>
            <a:ext cx="2142477" cy="1442052"/>
            <a:chOff x="312716" y="2145216"/>
            <a:chExt cx="3202857" cy="2155769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BDFE4BB5-5BF6-4655-B200-35A2111FC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716" y="2145216"/>
              <a:ext cx="3202856" cy="215576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2D7204-4D15-461F-9899-ECD2DA4C8157}"/>
                </a:ext>
              </a:extLst>
            </p:cNvPr>
            <p:cNvSpPr/>
            <p:nvPr/>
          </p:nvSpPr>
          <p:spPr>
            <a:xfrm>
              <a:off x="312717" y="2145216"/>
              <a:ext cx="3202856" cy="2155769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 descr="Diagram&#10;&#10;Description automatically generated">
              <a:extLst>
                <a:ext uri="{FF2B5EF4-FFF2-40B4-BE49-F238E27FC236}">
                  <a16:creationId xmlns:a16="http://schemas.microsoft.com/office/drawing/2014/main" id="{51357286-DC3D-4355-B06A-10FB481ABD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4986" t="50735" r="22515" b="22105"/>
            <a:stretch/>
          </p:blipFill>
          <p:spPr>
            <a:xfrm>
              <a:off x="1914144" y="3116276"/>
              <a:ext cx="1082338" cy="899851"/>
            </a:xfrm>
            <a:prstGeom prst="rect">
              <a:avLst/>
            </a:prstGeom>
            <a:ln w="38100">
              <a:solidFill>
                <a:schemeClr val="bg2"/>
              </a:solidFill>
            </a:ln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0898C89A-0413-4F57-9420-3F5ACFE93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38" y="2936557"/>
            <a:ext cx="2340036" cy="1482913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5" name="Google Shape;1028;p40">
            <a:extLst>
              <a:ext uri="{FF2B5EF4-FFF2-40B4-BE49-F238E27FC236}">
                <a16:creationId xmlns:a16="http://schemas.microsoft.com/office/drawing/2014/main" id="{A516682B-50D3-905D-73BB-094B3184B146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" name="Google Shape;12883;p76">
            <a:extLst>
              <a:ext uri="{FF2B5EF4-FFF2-40B4-BE49-F238E27FC236}">
                <a16:creationId xmlns:a16="http://schemas.microsoft.com/office/drawing/2014/main" id="{3B32B948-B9C2-0255-AEE3-BF4FBD43CBAE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7" name="Google Shape;12884;p76">
              <a:extLst>
                <a:ext uri="{FF2B5EF4-FFF2-40B4-BE49-F238E27FC236}">
                  <a16:creationId xmlns:a16="http://schemas.microsoft.com/office/drawing/2014/main" id="{E9E47BC5-3A80-ADF4-19E2-956D6B532ABA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885;p76">
              <a:extLst>
                <a:ext uri="{FF2B5EF4-FFF2-40B4-BE49-F238E27FC236}">
                  <a16:creationId xmlns:a16="http://schemas.microsoft.com/office/drawing/2014/main" id="{F02162D4-DA61-F98B-DFDC-C371C91BD23A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2D1611C-0D94-5315-C1D6-B18FC258A371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3/10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68B235-EA87-CA20-D3A2-40EB23124820}"/>
              </a:ext>
            </a:extLst>
          </p:cNvPr>
          <p:cNvSpPr/>
          <p:nvPr/>
        </p:nvSpPr>
        <p:spPr>
          <a:xfrm>
            <a:off x="0" y="5082452"/>
            <a:ext cx="3657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FB1F73F-E8E6-D008-F7F8-136D869E72E9}"/>
                  </a:ext>
                </a:extLst>
              </p:cNvPr>
              <p:cNvSpPr/>
              <p:nvPr/>
            </p:nvSpPr>
            <p:spPr>
              <a:xfrm>
                <a:off x="5505784" y="1665804"/>
                <a:ext cx="2779577" cy="1617646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Darcy-Brinkman: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Dr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b="1" i="1"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bar>
                            <m:bar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bar>
                                <m:barPr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</m:bar>
                            </m:e>
                          </m:bar>
                        </m:e>
                      </m:d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FB1F73F-E8E6-D008-F7F8-136D869E72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784" y="1665804"/>
                <a:ext cx="2779577" cy="16176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4298820-E653-4DDD-78D8-32154E47C6B8}"/>
                  </a:ext>
                </a:extLst>
              </p:cNvPr>
              <p:cNvSpPr/>
              <p:nvPr/>
            </p:nvSpPr>
            <p:spPr>
              <a:xfrm>
                <a:off x="5243991" y="3430839"/>
                <a:ext cx="3041370" cy="153792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Navier-Stokes: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b="1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GB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⊗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GB" b="1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NS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inlet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br>
                  <a:rPr lang="en-GB" b="1" i="1" dirty="0">
                    <a:latin typeface="Cambria Math" panose="02040503050406030204" pitchFamily="18" charset="0"/>
                  </a:rPr>
                </a:br>
                <a:endParaRPr lang="en-GB" b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4298820-E653-4DDD-78D8-32154E47C6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991" y="3430839"/>
                <a:ext cx="3041370" cy="15379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006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3272">
        <p159:morph option="byObject"/>
      </p:transition>
    </mc:Choice>
    <mc:Fallback xmlns="">
      <p:transition spd="slow" advTm="103272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3949222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r>
              <a:rPr lang="en-GB" dirty="0"/>
              <a:t>Homogenise tree structure</a:t>
            </a:r>
          </a:p>
          <a:p>
            <a:pPr lvl="1" indent="-292100">
              <a:buSzPts val="1000"/>
              <a:buFont typeface="Wingdings" panose="05000000000000000000" pitchFamily="2" charset="2"/>
              <a:buChar char=""/>
            </a:pPr>
            <a:r>
              <a:rPr lang="en-GB" dirty="0"/>
              <a:t>porous medium</a:t>
            </a:r>
          </a:p>
          <a:p>
            <a:pPr>
              <a:buClr>
                <a:srgbClr val="FF0000"/>
              </a:buClr>
            </a:pPr>
            <a:r>
              <a:rPr lang="en-GB" dirty="0"/>
              <a:t>Incompressibility</a:t>
            </a:r>
          </a:p>
          <a:p>
            <a:pPr>
              <a:buClr>
                <a:srgbClr val="FF0000"/>
              </a:buClr>
            </a:pPr>
            <a:r>
              <a:rPr lang="en-GB" dirty="0"/>
              <a:t>Navier-Stokes &amp; Brinkman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607347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Flow equations</a:t>
            </a:r>
            <a:endParaRPr dirty="0"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45635378-502D-46E8-9699-F1A4029D66B3}"/>
              </a:ext>
            </a:extLst>
          </p:cNvPr>
          <p:cNvSpPr txBox="1">
            <a:spLocks/>
          </p:cNvSpPr>
          <p:nvPr/>
        </p:nvSpPr>
        <p:spPr>
          <a:xfrm>
            <a:off x="228379" y="4579412"/>
            <a:ext cx="3831557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600" dirty="0">
                <a:solidFill>
                  <a:srgbClr val="FF0000"/>
                </a:solidFill>
              </a:rPr>
              <a:t>[</a:t>
            </a:r>
            <a:r>
              <a:rPr lang="en-GB" sz="1600" dirty="0" err="1">
                <a:solidFill>
                  <a:srgbClr val="FF0000"/>
                </a:solidFill>
              </a:rPr>
              <a:t>Chernyavsky</a:t>
            </a:r>
            <a:r>
              <a:rPr lang="en-GB" sz="1600" dirty="0">
                <a:solidFill>
                  <a:srgbClr val="FF0000"/>
                </a:solidFill>
              </a:rPr>
              <a:t> et al., 2010]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F0C7B2-3425-47D0-B49A-EF5150227937}"/>
              </a:ext>
            </a:extLst>
          </p:cNvPr>
          <p:cNvGrpSpPr/>
          <p:nvPr/>
        </p:nvGrpSpPr>
        <p:grpSpPr>
          <a:xfrm>
            <a:off x="279538" y="1317196"/>
            <a:ext cx="2142477" cy="1442052"/>
            <a:chOff x="312716" y="2145216"/>
            <a:chExt cx="3202857" cy="2155769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BDFE4BB5-5BF6-4655-B200-35A2111FC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716" y="2145216"/>
              <a:ext cx="3202856" cy="215576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2D7204-4D15-461F-9899-ECD2DA4C8157}"/>
                </a:ext>
              </a:extLst>
            </p:cNvPr>
            <p:cNvSpPr/>
            <p:nvPr/>
          </p:nvSpPr>
          <p:spPr>
            <a:xfrm>
              <a:off x="312717" y="2145216"/>
              <a:ext cx="3202856" cy="2155769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 descr="Diagram&#10;&#10;Description automatically generated">
              <a:extLst>
                <a:ext uri="{FF2B5EF4-FFF2-40B4-BE49-F238E27FC236}">
                  <a16:creationId xmlns:a16="http://schemas.microsoft.com/office/drawing/2014/main" id="{51357286-DC3D-4355-B06A-10FB481ABD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4986" t="50735" r="22515" b="22105"/>
            <a:stretch/>
          </p:blipFill>
          <p:spPr>
            <a:xfrm>
              <a:off x="1914144" y="3116276"/>
              <a:ext cx="1082338" cy="899851"/>
            </a:xfrm>
            <a:prstGeom prst="rect">
              <a:avLst/>
            </a:prstGeom>
            <a:ln w="38100">
              <a:solidFill>
                <a:schemeClr val="bg2"/>
              </a:solidFill>
            </a:ln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0898C89A-0413-4F57-9420-3F5ACFE93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38" y="2936557"/>
            <a:ext cx="2340036" cy="1482913"/>
          </a:xfrm>
          <a:prstGeom prst="rect">
            <a:avLst/>
          </a:prstGeom>
        </p:spPr>
      </p:pic>
      <p:sp>
        <p:nvSpPr>
          <p:cNvPr id="5" name="Partial Circle 4">
            <a:extLst>
              <a:ext uri="{FF2B5EF4-FFF2-40B4-BE49-F238E27FC236}">
                <a16:creationId xmlns:a16="http://schemas.microsoft.com/office/drawing/2014/main" id="{9163D76B-BF95-BB95-3CE3-D4E53C500A67}"/>
              </a:ext>
            </a:extLst>
          </p:cNvPr>
          <p:cNvSpPr/>
          <p:nvPr/>
        </p:nvSpPr>
        <p:spPr>
          <a:xfrm>
            <a:off x="315474" y="3110277"/>
            <a:ext cx="2272350" cy="2272350"/>
          </a:xfrm>
          <a:prstGeom prst="pie">
            <a:avLst>
              <a:gd name="adj1" fmla="val 10810996"/>
              <a:gd name="adj2" fmla="val 21599999"/>
            </a:avLst>
          </a:prstGeom>
          <a:solidFill>
            <a:srgbClr val="0353A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B59097-8156-A0BC-2DEB-A9BB9B3756C8}"/>
              </a:ext>
            </a:extLst>
          </p:cNvPr>
          <p:cNvSpPr txBox="1"/>
          <p:nvPr/>
        </p:nvSpPr>
        <p:spPr>
          <a:xfrm>
            <a:off x="1746674" y="3633535"/>
            <a:ext cx="7351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DB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B3FBE7-244E-62D1-69E0-B971DD295531}"/>
              </a:ext>
            </a:extLst>
          </p:cNvPr>
          <p:cNvSpPr/>
          <p:nvPr/>
        </p:nvSpPr>
        <p:spPr>
          <a:xfrm>
            <a:off x="543844" y="4238626"/>
            <a:ext cx="180058" cy="180058"/>
          </a:xfrm>
          <a:prstGeom prst="rect">
            <a:avLst/>
          </a:prstGeom>
          <a:solidFill>
            <a:srgbClr val="FF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457F1E-8915-9533-4B0E-84BA65515089}"/>
              </a:ext>
            </a:extLst>
          </p:cNvPr>
          <p:cNvSpPr txBox="1"/>
          <p:nvPr/>
        </p:nvSpPr>
        <p:spPr>
          <a:xfrm>
            <a:off x="463503" y="4223401"/>
            <a:ext cx="33467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b="1" dirty="0">
                <a:solidFill>
                  <a:schemeClr val="bg1"/>
                </a:solidFill>
              </a:rPr>
              <a:t>NS</a:t>
            </a:r>
            <a:endParaRPr lang="en-GB" sz="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8FD4E0-5C80-F524-B07D-4096A59BA960}"/>
              </a:ext>
            </a:extLst>
          </p:cNvPr>
          <p:cNvSpPr/>
          <p:nvPr/>
        </p:nvSpPr>
        <p:spPr>
          <a:xfrm>
            <a:off x="1298056" y="4245748"/>
            <a:ext cx="180058" cy="180058"/>
          </a:xfrm>
          <a:prstGeom prst="rect">
            <a:avLst/>
          </a:prstGeom>
          <a:solidFill>
            <a:srgbClr val="FF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B05D00-9262-5E53-BB3F-31546EE2A6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74464" y="4238626"/>
            <a:ext cx="180058" cy="180058"/>
          </a:xfrm>
          <a:prstGeom prst="rect">
            <a:avLst/>
          </a:prstGeom>
          <a:solidFill>
            <a:srgbClr val="FF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5A79462-A88D-51BB-D071-E3C3FC409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8" name="Google Shape;1028;p40">
            <a:extLst>
              <a:ext uri="{FF2B5EF4-FFF2-40B4-BE49-F238E27FC236}">
                <a16:creationId xmlns:a16="http://schemas.microsoft.com/office/drawing/2014/main" id="{713EF60D-D91D-2F5D-E108-9CF09648BF69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" name="Google Shape;12883;p76">
            <a:extLst>
              <a:ext uri="{FF2B5EF4-FFF2-40B4-BE49-F238E27FC236}">
                <a16:creationId xmlns:a16="http://schemas.microsoft.com/office/drawing/2014/main" id="{B530EFDE-B6CF-AEA8-B59D-C88AA6BE3A27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0" name="Google Shape;12884;p76">
              <a:extLst>
                <a:ext uri="{FF2B5EF4-FFF2-40B4-BE49-F238E27FC236}">
                  <a16:creationId xmlns:a16="http://schemas.microsoft.com/office/drawing/2014/main" id="{47E68E58-16B5-FC41-48C1-FF651F4AD069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885;p76">
              <a:extLst>
                <a:ext uri="{FF2B5EF4-FFF2-40B4-BE49-F238E27FC236}">
                  <a16:creationId xmlns:a16="http://schemas.microsoft.com/office/drawing/2014/main" id="{14B9CD58-270D-EFE2-39C6-35D80680C983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B544616-0340-5C87-5014-DBAD2AC9E8B4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3/10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CBC5FB-A784-EA8B-117E-68F0205B565C}"/>
              </a:ext>
            </a:extLst>
          </p:cNvPr>
          <p:cNvSpPr/>
          <p:nvPr/>
        </p:nvSpPr>
        <p:spPr>
          <a:xfrm>
            <a:off x="0" y="5082452"/>
            <a:ext cx="3657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7E555D-E7A1-8429-3CB0-F70F5FDBFBF7}"/>
              </a:ext>
            </a:extLst>
          </p:cNvPr>
          <p:cNvSpPr txBox="1"/>
          <p:nvPr/>
        </p:nvSpPr>
        <p:spPr>
          <a:xfrm>
            <a:off x="1220746" y="4223401"/>
            <a:ext cx="33467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b="1" dirty="0">
                <a:solidFill>
                  <a:schemeClr val="bg1"/>
                </a:solidFill>
              </a:rPr>
              <a:t>NS</a:t>
            </a:r>
            <a:endParaRPr lang="en-GB" sz="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716778-0160-9AA4-EBF9-997EE9A8F409}"/>
              </a:ext>
            </a:extLst>
          </p:cNvPr>
          <p:cNvSpPr txBox="1"/>
          <p:nvPr/>
        </p:nvSpPr>
        <p:spPr>
          <a:xfrm>
            <a:off x="1997154" y="4220933"/>
            <a:ext cx="33467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" b="1" dirty="0">
                <a:solidFill>
                  <a:schemeClr val="bg1"/>
                </a:solidFill>
              </a:rPr>
              <a:t>NS</a:t>
            </a:r>
            <a:endParaRPr lang="en-GB" sz="800" dirty="0"/>
          </a:p>
        </p:txBody>
      </p:sp>
      <p:pic>
        <p:nvPicPr>
          <p:cNvPr id="29" name="Picture 28" descr="Shape&#10;&#10;Description automatically generated">
            <a:extLst>
              <a:ext uri="{FF2B5EF4-FFF2-40B4-BE49-F238E27FC236}">
                <a16:creationId xmlns:a16="http://schemas.microsoft.com/office/drawing/2014/main" id="{6B3DD3B2-CCF9-FD3C-CF8B-69AB485F9F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6911"/>
          <a:stretch/>
        </p:blipFill>
        <p:spPr>
          <a:xfrm>
            <a:off x="1155269" y="3320237"/>
            <a:ext cx="504310" cy="92553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1AC1E37-7AED-19DA-C5CA-60B26F901BE8}"/>
              </a:ext>
            </a:extLst>
          </p:cNvPr>
          <p:cNvSpPr txBox="1"/>
          <p:nvPr/>
        </p:nvSpPr>
        <p:spPr>
          <a:xfrm>
            <a:off x="1162811" y="3695091"/>
            <a:ext cx="489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NS</a:t>
            </a:r>
            <a:endParaRPr lang="en-GB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48A6A9-66BD-5C0B-FCFC-C21CB85D7E3A}"/>
              </a:ext>
            </a:extLst>
          </p:cNvPr>
          <p:cNvSpPr txBox="1"/>
          <p:nvPr/>
        </p:nvSpPr>
        <p:spPr>
          <a:xfrm>
            <a:off x="423841" y="3633535"/>
            <a:ext cx="7351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DB</a:t>
            </a:r>
            <a:endParaRPr lang="en-GB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6AA1A1E-2862-212C-AEDA-CE004B462D22}"/>
                  </a:ext>
                </a:extLst>
              </p:cNvPr>
              <p:cNvSpPr/>
              <p:nvPr/>
            </p:nvSpPr>
            <p:spPr>
              <a:xfrm>
                <a:off x="5505784" y="1665804"/>
                <a:ext cx="2779577" cy="1617646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Darcy-Brinkman: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Dr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b="1" i="1"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GB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bar>
                            <m:barPr>
                              <m:ctrlPr>
                                <a:rPr lang="en-GB" b="1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bar>
                                <m:barPr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</m:bar>
                            </m:e>
                          </m:bar>
                        </m:e>
                      </m:d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6AA1A1E-2862-212C-AEDA-CE004B462D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784" y="1665804"/>
                <a:ext cx="2779577" cy="16176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7E4847F-F1A9-9C97-EC19-DBD65FDAEF8A}"/>
                  </a:ext>
                </a:extLst>
              </p:cNvPr>
              <p:cNvSpPr/>
              <p:nvPr/>
            </p:nvSpPr>
            <p:spPr>
              <a:xfrm>
                <a:off x="5243991" y="3430839"/>
                <a:ext cx="3041370" cy="153792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Navier-Stokes: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b="1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GB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⊗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GB" b="1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NS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inlet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br>
                  <a:rPr lang="en-GB" b="1" i="1" dirty="0">
                    <a:latin typeface="Cambria Math" panose="02040503050406030204" pitchFamily="18" charset="0"/>
                  </a:rPr>
                </a:br>
                <a:endParaRPr lang="en-GB" b="1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7E4847F-F1A9-9C97-EC19-DBD65FDAEF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991" y="3430839"/>
                <a:ext cx="3041370" cy="15379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3766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03">
        <p159:morph option="byObject"/>
      </p:transition>
    </mc:Choice>
    <mc:Fallback xmlns="">
      <p:transition spd="slow" advTm="8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/>
      <p:bldP spid="20" grpId="0" animBg="1"/>
      <p:bldP spid="22" grpId="0" animBg="1"/>
      <p:bldP spid="17" grpId="0"/>
      <p:bldP spid="18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8E429E1-8A53-5210-1AA7-EC58CB5D8C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  <a:noFill/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3" y="338732"/>
            <a:ext cx="249090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DGFEM discretisation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/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𝒗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0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eqArr>
                        <m:eqArr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sub>
                              </m:sSub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𝒈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⨂</m:t>
                                  </m:r>
                                  <m:r>
                                    <a:rPr lang="en-GB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:(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nary>
                    </m:oMath>
                  </m:oMathPara>
                </a14:m>
                <a:endParaRPr lang="en-GB" b="0" dirty="0"/>
              </a:p>
            </p:txBody>
          </p:sp>
        </mc:Choice>
        <mc:Fallback xmlns="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blipFill>
                <a:blip r:embed="rId5"/>
                <a:stretch>
                  <a:fillRect b="-440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/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:r>
                  <a:rPr lang="en-GB" b="0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s.t.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blipFill>
                <a:blip r:embed="rId7"/>
                <a:stretch>
                  <a:fillRect l="-452" t="-1282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0E5546B2-3D7F-45D7-A2D0-1386B69FF5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92757" y="2533566"/>
            <a:ext cx="2629786" cy="227120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1D95A22-5B71-453B-A39D-B16D84C4A909}"/>
              </a:ext>
            </a:extLst>
          </p:cNvPr>
          <p:cNvSpPr/>
          <p:nvPr/>
        </p:nvSpPr>
        <p:spPr>
          <a:xfrm rot="5400000">
            <a:off x="6204817" y="262150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195C54E-AB50-4EBB-A2E6-4F6EE073227F}"/>
              </a:ext>
            </a:extLst>
          </p:cNvPr>
          <p:cNvSpPr/>
          <p:nvPr/>
        </p:nvSpPr>
        <p:spPr>
          <a:xfrm rot="5400000">
            <a:off x="6204816" y="414134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/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5400" b="0" i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GB" sz="5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/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54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7AD281-3EF3-B576-D3C7-A10DD0267DE1}"/>
              </a:ext>
            </a:extLst>
          </p:cNvPr>
          <p:cNvCxnSpPr>
            <a:cxnSpLocks/>
          </p:cNvCxnSpPr>
          <p:nvPr/>
        </p:nvCxnSpPr>
        <p:spPr>
          <a:xfrm>
            <a:off x="5965214" y="3238500"/>
            <a:ext cx="0" cy="763688"/>
          </a:xfrm>
          <a:prstGeom prst="straightConnector1">
            <a:avLst/>
          </a:prstGeom>
          <a:ln w="28575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495A8D2-0E8B-B19E-FF8C-41D4364BCBCD}"/>
              </a:ext>
            </a:extLst>
          </p:cNvPr>
          <p:cNvSpPr/>
          <p:nvPr/>
        </p:nvSpPr>
        <p:spPr>
          <a:xfrm rot="5400000">
            <a:off x="6795071" y="29971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1EF94EA-B82F-727B-E4FA-890610BAB993}"/>
              </a:ext>
            </a:extLst>
          </p:cNvPr>
          <p:cNvSpPr/>
          <p:nvPr/>
        </p:nvSpPr>
        <p:spPr>
          <a:xfrm rot="5400000">
            <a:off x="6795071" y="374798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5802BBB-7F6A-8C44-74FB-19C0704B6F75}"/>
              </a:ext>
            </a:extLst>
          </p:cNvPr>
          <p:cNvSpPr/>
          <p:nvPr/>
        </p:nvSpPr>
        <p:spPr>
          <a:xfrm rot="5400000">
            <a:off x="7370558" y="336821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392F7327-C936-7A4F-A192-D4776B56E432}"/>
              </a:ext>
            </a:extLst>
          </p:cNvPr>
          <p:cNvSpPr/>
          <p:nvPr/>
        </p:nvSpPr>
        <p:spPr>
          <a:xfrm rot="5400000">
            <a:off x="7370558" y="411957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6F53FA0-9822-29AB-A38D-9E1C1D1BFF8B}"/>
              </a:ext>
            </a:extLst>
          </p:cNvPr>
          <p:cNvSpPr/>
          <p:nvPr/>
        </p:nvSpPr>
        <p:spPr>
          <a:xfrm rot="5400000">
            <a:off x="7366676" y="2640848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4569B5C-2B17-E391-21A9-945F861E4799}"/>
              </a:ext>
            </a:extLst>
          </p:cNvPr>
          <p:cNvSpPr/>
          <p:nvPr/>
        </p:nvSpPr>
        <p:spPr>
          <a:xfrm rot="5400000">
            <a:off x="7937536" y="3016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DB44974-D2CF-E4C2-A98C-9AF6C470F6B9}"/>
              </a:ext>
            </a:extLst>
          </p:cNvPr>
          <p:cNvSpPr/>
          <p:nvPr/>
        </p:nvSpPr>
        <p:spPr>
          <a:xfrm rot="5400000">
            <a:off x="7937536" y="373411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CF0E0D0A-08EC-0BCF-5AB8-BFBE497E48D3}"/>
              </a:ext>
            </a:extLst>
          </p:cNvPr>
          <p:cNvSpPr/>
          <p:nvPr/>
        </p:nvSpPr>
        <p:spPr>
          <a:xfrm rot="16200000">
            <a:off x="6778145" y="26263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A86EE988-C59A-04A5-7E6E-1F3510CDF057}"/>
              </a:ext>
            </a:extLst>
          </p:cNvPr>
          <p:cNvSpPr/>
          <p:nvPr/>
        </p:nvSpPr>
        <p:spPr>
          <a:xfrm rot="16200000">
            <a:off x="6778144" y="4146224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C613D99F-460E-632A-D0EA-AD89894243EC}"/>
              </a:ext>
            </a:extLst>
          </p:cNvPr>
          <p:cNvSpPr/>
          <p:nvPr/>
        </p:nvSpPr>
        <p:spPr>
          <a:xfrm rot="16200000">
            <a:off x="6778145" y="337775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08644415-7218-AD0D-1609-87970E720F99}"/>
              </a:ext>
            </a:extLst>
          </p:cNvPr>
          <p:cNvSpPr/>
          <p:nvPr/>
        </p:nvSpPr>
        <p:spPr>
          <a:xfrm rot="16200000">
            <a:off x="7368399" y="300207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5A5D5982-60D5-D6F8-35FA-2AAB726AF788}"/>
              </a:ext>
            </a:extLst>
          </p:cNvPr>
          <p:cNvSpPr/>
          <p:nvPr/>
        </p:nvSpPr>
        <p:spPr>
          <a:xfrm rot="16200000">
            <a:off x="7368399" y="375286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D5A14F49-3ECA-98C1-B4C1-C4E031983BC7}"/>
              </a:ext>
            </a:extLst>
          </p:cNvPr>
          <p:cNvSpPr/>
          <p:nvPr/>
        </p:nvSpPr>
        <p:spPr>
          <a:xfrm rot="16200000">
            <a:off x="7943886" y="337309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12DA9135-CC48-6621-3299-311F80CD67C8}"/>
              </a:ext>
            </a:extLst>
          </p:cNvPr>
          <p:cNvSpPr/>
          <p:nvPr/>
        </p:nvSpPr>
        <p:spPr>
          <a:xfrm rot="16200000">
            <a:off x="7943886" y="4124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8EF0A805-E8FA-CF31-62B3-5E541534205D}"/>
              </a:ext>
            </a:extLst>
          </p:cNvPr>
          <p:cNvSpPr/>
          <p:nvPr/>
        </p:nvSpPr>
        <p:spPr>
          <a:xfrm rot="16200000">
            <a:off x="7940004" y="264573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2F17048A-0F90-B4F7-85A0-1DC9E82800E4}"/>
              </a:ext>
            </a:extLst>
          </p:cNvPr>
          <p:cNvSpPr/>
          <p:nvPr/>
        </p:nvSpPr>
        <p:spPr>
          <a:xfrm rot="16200000">
            <a:off x="6199327" y="302632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9BA92A94-15F0-DE7A-0B0A-66E37BE9413E}"/>
              </a:ext>
            </a:extLst>
          </p:cNvPr>
          <p:cNvSpPr/>
          <p:nvPr/>
        </p:nvSpPr>
        <p:spPr>
          <a:xfrm rot="16200000">
            <a:off x="6199327" y="374398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9E3D8085-BCC0-5CB2-81C9-3EF60B4CF0C0}"/>
              </a:ext>
            </a:extLst>
          </p:cNvPr>
          <p:cNvSpPr/>
          <p:nvPr/>
        </p:nvSpPr>
        <p:spPr>
          <a:xfrm>
            <a:off x="6287267" y="4426885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C34C1313-24BA-72AC-DD43-16B1FD8F5FA6}"/>
              </a:ext>
            </a:extLst>
          </p:cNvPr>
          <p:cNvSpPr/>
          <p:nvPr/>
        </p:nvSpPr>
        <p:spPr>
          <a:xfrm>
            <a:off x="7449362" y="4414668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9F6D899C-1E59-3F8C-CA43-3A97C9FFA125}"/>
              </a:ext>
            </a:extLst>
          </p:cNvPr>
          <p:cNvSpPr/>
          <p:nvPr/>
        </p:nvSpPr>
        <p:spPr>
          <a:xfrm rot="10800000">
            <a:off x="6293617" y="2528903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DE78DF0B-06EB-734C-8733-5E8F553ED96F}"/>
              </a:ext>
            </a:extLst>
          </p:cNvPr>
          <p:cNvSpPr/>
          <p:nvPr/>
        </p:nvSpPr>
        <p:spPr>
          <a:xfrm rot="10800000">
            <a:off x="7455711" y="2529835"/>
            <a:ext cx="1151601" cy="36913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12B66382-8D41-49C1-AE58-FB024AC82B59}"/>
              </a:ext>
            </a:extLst>
          </p:cNvPr>
          <p:cNvSpPr/>
          <p:nvPr/>
        </p:nvSpPr>
        <p:spPr>
          <a:xfrm rot="5400000">
            <a:off x="6204817" y="337287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/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4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Google Shape;1028;p40">
            <a:extLst>
              <a:ext uri="{FF2B5EF4-FFF2-40B4-BE49-F238E27FC236}">
                <a16:creationId xmlns:a16="http://schemas.microsoft.com/office/drawing/2014/main" id="{89627E42-468C-2D0D-DE0D-2302A2A84292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2883;p76">
            <a:extLst>
              <a:ext uri="{FF2B5EF4-FFF2-40B4-BE49-F238E27FC236}">
                <a16:creationId xmlns:a16="http://schemas.microsoft.com/office/drawing/2014/main" id="{4B3E3FDF-F677-ED6A-F8E6-3463A580E90C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5" name="Google Shape;12884;p76">
              <a:extLst>
                <a:ext uri="{FF2B5EF4-FFF2-40B4-BE49-F238E27FC236}">
                  <a16:creationId xmlns:a16="http://schemas.microsoft.com/office/drawing/2014/main" id="{D36F365F-3BAB-8A51-FAB5-EAFE9350567D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885;p76">
              <a:extLst>
                <a:ext uri="{FF2B5EF4-FFF2-40B4-BE49-F238E27FC236}">
                  <a16:creationId xmlns:a16="http://schemas.microsoft.com/office/drawing/2014/main" id="{5B4F61CD-6455-240D-41CC-123D7B6DA6DE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C86D188-A41A-465C-6BF7-127C9E64A1B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4/10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DF1732-C460-5C45-D67B-3E95CF2CAEE2}"/>
              </a:ext>
            </a:extLst>
          </p:cNvPr>
          <p:cNvSpPr/>
          <p:nvPr/>
        </p:nvSpPr>
        <p:spPr>
          <a:xfrm>
            <a:off x="0" y="5082452"/>
            <a:ext cx="3657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A674F13-4283-DF8A-436C-B1151A203B8A}"/>
                  </a:ext>
                </a:extLst>
              </p:cNvPr>
              <p:cNvSpPr/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Darcy-Brinkman: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Dr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bar>
                            <m:bar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bar>
                                <m:barPr>
                                  <m:ctrlP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</m:bar>
                            </m:e>
                          </m:bar>
                        </m:e>
                      </m:d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A674F13-4283-DF8A-436C-B1151A203B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08730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231">
        <p159:morph option="byObject"/>
      </p:transition>
    </mc:Choice>
    <mc:Fallback xmlns="">
      <p:transition spd="slow" advTm="32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6" presetClass="emph" presetSubtype="0" accel="10000" decel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8" grpId="0"/>
      <p:bldP spid="40" grpId="0"/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10" grpId="0" animBg="1"/>
      <p:bldP spid="47" grpId="0" animBg="1"/>
      <p:bldP spid="48" grpId="0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39" grpId="0" animBg="1"/>
      <p:bldP spid="39" grpId="1" animBg="1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0C07A1-3F58-8B21-F866-447DA0744FA2}"/>
                  </a:ext>
                </a:extLst>
              </p:cNvPr>
              <p:cNvSpPr/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Darcy-Brinkman: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Dr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bar>
                            <m:bar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bar>
                                <m:barPr>
                                  <m:ctrlP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</m:bar>
                            </m:e>
                          </m:bar>
                        </m:e>
                      </m:d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0C07A1-3F58-8B21-F866-447DA0744F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8E429E1-8A53-5210-1AA7-EC58CB5D8C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  <a:noFill/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3" y="338732"/>
            <a:ext cx="249090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DGFEM discretisation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/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𝒗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0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eqArr>
                        <m:eqArr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𝑓𝑣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sub>
                              </m:sSub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𝒈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⨂</m:t>
                                  </m:r>
                                  <m:r>
                                    <a:rPr lang="en-GB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:(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nary>
                    </m:oMath>
                  </m:oMathPara>
                </a14:m>
                <a:endParaRPr lang="en-GB" b="0" dirty="0"/>
              </a:p>
            </p:txBody>
          </p:sp>
        </mc:Choice>
        <mc:Fallback xmlns="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blipFill>
                <a:blip r:embed="rId6"/>
                <a:stretch>
                  <a:fillRect b="-440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/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:r>
                  <a:rPr lang="en-GB" b="0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s.t.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blipFill>
                <a:blip r:embed="rId7"/>
                <a:stretch>
                  <a:fillRect l="-452" t="-1282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0E5546B2-3D7F-45D7-A2D0-1386B69FF5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92757" y="2533566"/>
            <a:ext cx="2629786" cy="227120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1D95A22-5B71-453B-A39D-B16D84C4A909}"/>
              </a:ext>
            </a:extLst>
          </p:cNvPr>
          <p:cNvSpPr/>
          <p:nvPr/>
        </p:nvSpPr>
        <p:spPr>
          <a:xfrm rot="5400000">
            <a:off x="6204817" y="262150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195C54E-AB50-4EBB-A2E6-4F6EE073227F}"/>
              </a:ext>
            </a:extLst>
          </p:cNvPr>
          <p:cNvSpPr/>
          <p:nvPr/>
        </p:nvSpPr>
        <p:spPr>
          <a:xfrm rot="5400000">
            <a:off x="6204816" y="414134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/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5400" b="0" i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GB" sz="5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/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54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7AD281-3EF3-B576-D3C7-A10DD0267DE1}"/>
              </a:ext>
            </a:extLst>
          </p:cNvPr>
          <p:cNvCxnSpPr>
            <a:cxnSpLocks/>
          </p:cNvCxnSpPr>
          <p:nvPr/>
        </p:nvCxnSpPr>
        <p:spPr>
          <a:xfrm>
            <a:off x="5965214" y="3238500"/>
            <a:ext cx="0" cy="763688"/>
          </a:xfrm>
          <a:prstGeom prst="straightConnector1">
            <a:avLst/>
          </a:prstGeom>
          <a:ln w="28575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495A8D2-0E8B-B19E-FF8C-41D4364BCBCD}"/>
              </a:ext>
            </a:extLst>
          </p:cNvPr>
          <p:cNvSpPr/>
          <p:nvPr/>
        </p:nvSpPr>
        <p:spPr>
          <a:xfrm rot="5400000">
            <a:off x="6795071" y="29971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1EF94EA-B82F-727B-E4FA-890610BAB993}"/>
              </a:ext>
            </a:extLst>
          </p:cNvPr>
          <p:cNvSpPr/>
          <p:nvPr/>
        </p:nvSpPr>
        <p:spPr>
          <a:xfrm rot="5400000">
            <a:off x="6795071" y="374798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5802BBB-7F6A-8C44-74FB-19C0704B6F75}"/>
              </a:ext>
            </a:extLst>
          </p:cNvPr>
          <p:cNvSpPr/>
          <p:nvPr/>
        </p:nvSpPr>
        <p:spPr>
          <a:xfrm rot="5400000">
            <a:off x="7370558" y="336821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392F7327-C936-7A4F-A192-D4776B56E432}"/>
              </a:ext>
            </a:extLst>
          </p:cNvPr>
          <p:cNvSpPr/>
          <p:nvPr/>
        </p:nvSpPr>
        <p:spPr>
          <a:xfrm rot="5400000">
            <a:off x="7370558" y="411957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6F53FA0-9822-29AB-A38D-9E1C1D1BFF8B}"/>
              </a:ext>
            </a:extLst>
          </p:cNvPr>
          <p:cNvSpPr/>
          <p:nvPr/>
        </p:nvSpPr>
        <p:spPr>
          <a:xfrm rot="5400000">
            <a:off x="7366676" y="2640848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4569B5C-2B17-E391-21A9-945F861E4799}"/>
              </a:ext>
            </a:extLst>
          </p:cNvPr>
          <p:cNvSpPr/>
          <p:nvPr/>
        </p:nvSpPr>
        <p:spPr>
          <a:xfrm rot="5400000">
            <a:off x="7937536" y="3016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DB44974-D2CF-E4C2-A98C-9AF6C470F6B9}"/>
              </a:ext>
            </a:extLst>
          </p:cNvPr>
          <p:cNvSpPr/>
          <p:nvPr/>
        </p:nvSpPr>
        <p:spPr>
          <a:xfrm rot="5400000">
            <a:off x="7937536" y="373411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CF0E0D0A-08EC-0BCF-5AB8-BFBE497E48D3}"/>
              </a:ext>
            </a:extLst>
          </p:cNvPr>
          <p:cNvSpPr/>
          <p:nvPr/>
        </p:nvSpPr>
        <p:spPr>
          <a:xfrm rot="16200000">
            <a:off x="6778145" y="26263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A86EE988-C59A-04A5-7E6E-1F3510CDF057}"/>
              </a:ext>
            </a:extLst>
          </p:cNvPr>
          <p:cNvSpPr/>
          <p:nvPr/>
        </p:nvSpPr>
        <p:spPr>
          <a:xfrm rot="16200000">
            <a:off x="6778144" y="4146224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C613D99F-460E-632A-D0EA-AD89894243EC}"/>
              </a:ext>
            </a:extLst>
          </p:cNvPr>
          <p:cNvSpPr/>
          <p:nvPr/>
        </p:nvSpPr>
        <p:spPr>
          <a:xfrm rot="16200000">
            <a:off x="6778145" y="337775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08644415-7218-AD0D-1609-87970E720F99}"/>
              </a:ext>
            </a:extLst>
          </p:cNvPr>
          <p:cNvSpPr/>
          <p:nvPr/>
        </p:nvSpPr>
        <p:spPr>
          <a:xfrm rot="16200000">
            <a:off x="7368399" y="300207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5A5D5982-60D5-D6F8-35FA-2AAB726AF788}"/>
              </a:ext>
            </a:extLst>
          </p:cNvPr>
          <p:cNvSpPr/>
          <p:nvPr/>
        </p:nvSpPr>
        <p:spPr>
          <a:xfrm rot="16200000">
            <a:off x="7368399" y="375286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D5A14F49-3ECA-98C1-B4C1-C4E031983BC7}"/>
              </a:ext>
            </a:extLst>
          </p:cNvPr>
          <p:cNvSpPr/>
          <p:nvPr/>
        </p:nvSpPr>
        <p:spPr>
          <a:xfrm rot="16200000">
            <a:off x="7943886" y="337309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12DA9135-CC48-6621-3299-311F80CD67C8}"/>
              </a:ext>
            </a:extLst>
          </p:cNvPr>
          <p:cNvSpPr/>
          <p:nvPr/>
        </p:nvSpPr>
        <p:spPr>
          <a:xfrm rot="16200000">
            <a:off x="7943886" y="4124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8EF0A805-E8FA-CF31-62B3-5E541534205D}"/>
              </a:ext>
            </a:extLst>
          </p:cNvPr>
          <p:cNvSpPr/>
          <p:nvPr/>
        </p:nvSpPr>
        <p:spPr>
          <a:xfrm rot="16200000">
            <a:off x="7940004" y="264573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2F17048A-0F90-B4F7-85A0-1DC9E82800E4}"/>
              </a:ext>
            </a:extLst>
          </p:cNvPr>
          <p:cNvSpPr/>
          <p:nvPr/>
        </p:nvSpPr>
        <p:spPr>
          <a:xfrm rot="16200000">
            <a:off x="6199327" y="302632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9BA92A94-15F0-DE7A-0B0A-66E37BE9413E}"/>
              </a:ext>
            </a:extLst>
          </p:cNvPr>
          <p:cNvSpPr/>
          <p:nvPr/>
        </p:nvSpPr>
        <p:spPr>
          <a:xfrm rot="16200000">
            <a:off x="6199327" y="374398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9E3D8085-BCC0-5CB2-81C9-3EF60B4CF0C0}"/>
              </a:ext>
            </a:extLst>
          </p:cNvPr>
          <p:cNvSpPr/>
          <p:nvPr/>
        </p:nvSpPr>
        <p:spPr>
          <a:xfrm>
            <a:off x="6287267" y="4426885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C34C1313-24BA-72AC-DD43-16B1FD8F5FA6}"/>
              </a:ext>
            </a:extLst>
          </p:cNvPr>
          <p:cNvSpPr/>
          <p:nvPr/>
        </p:nvSpPr>
        <p:spPr>
          <a:xfrm>
            <a:off x="7449362" y="4414668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9F6D899C-1E59-3F8C-CA43-3A97C9FFA125}"/>
              </a:ext>
            </a:extLst>
          </p:cNvPr>
          <p:cNvSpPr/>
          <p:nvPr/>
        </p:nvSpPr>
        <p:spPr>
          <a:xfrm rot="10800000">
            <a:off x="6293617" y="2528903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DE78DF0B-06EB-734C-8733-5E8F553ED96F}"/>
              </a:ext>
            </a:extLst>
          </p:cNvPr>
          <p:cNvSpPr/>
          <p:nvPr/>
        </p:nvSpPr>
        <p:spPr>
          <a:xfrm rot="10800000">
            <a:off x="7455711" y="2529835"/>
            <a:ext cx="1151601" cy="36913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12B66382-8D41-49C1-AE58-FB024AC82B59}"/>
              </a:ext>
            </a:extLst>
          </p:cNvPr>
          <p:cNvSpPr/>
          <p:nvPr/>
        </p:nvSpPr>
        <p:spPr>
          <a:xfrm rot="5400000">
            <a:off x="6204817" y="337287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/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4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Google Shape;1028;p40">
            <a:extLst>
              <a:ext uri="{FF2B5EF4-FFF2-40B4-BE49-F238E27FC236}">
                <a16:creationId xmlns:a16="http://schemas.microsoft.com/office/drawing/2014/main" id="{89627E42-468C-2D0D-DE0D-2302A2A84292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2883;p76">
            <a:extLst>
              <a:ext uri="{FF2B5EF4-FFF2-40B4-BE49-F238E27FC236}">
                <a16:creationId xmlns:a16="http://schemas.microsoft.com/office/drawing/2014/main" id="{4B3E3FDF-F677-ED6A-F8E6-3463A580E90C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5" name="Google Shape;12884;p76">
              <a:extLst>
                <a:ext uri="{FF2B5EF4-FFF2-40B4-BE49-F238E27FC236}">
                  <a16:creationId xmlns:a16="http://schemas.microsoft.com/office/drawing/2014/main" id="{D36F365F-3BAB-8A51-FAB5-EAFE9350567D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885;p76">
              <a:extLst>
                <a:ext uri="{FF2B5EF4-FFF2-40B4-BE49-F238E27FC236}">
                  <a16:creationId xmlns:a16="http://schemas.microsoft.com/office/drawing/2014/main" id="{5B4F61CD-6455-240D-41CC-123D7B6DA6DE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C86D188-A41A-465C-6BF7-127C9E64A1B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4/10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DF1732-C460-5C45-D67B-3E95CF2CAEE2}"/>
              </a:ext>
            </a:extLst>
          </p:cNvPr>
          <p:cNvSpPr/>
          <p:nvPr/>
        </p:nvSpPr>
        <p:spPr>
          <a:xfrm>
            <a:off x="0" y="5082452"/>
            <a:ext cx="3657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Don'tDoAnything">
            <a:extLst>
              <a:ext uri="{FF2B5EF4-FFF2-40B4-BE49-F238E27FC236}">
                <a16:creationId xmlns:a16="http://schemas.microsoft.com/office/drawing/2014/main" id="{C0A6653B-A2BE-1D28-5B16-0FD97943DC3B}"/>
              </a:ext>
            </a:extLst>
          </p:cNvPr>
          <p:cNvSpPr/>
          <p:nvPr/>
        </p:nvSpPr>
        <p:spPr>
          <a:xfrm>
            <a:off x="0" y="11321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98C505-8A21-93CA-EFDF-54BD0109571D}"/>
              </a:ext>
            </a:extLst>
          </p:cNvPr>
          <p:cNvSpPr/>
          <p:nvPr/>
        </p:nvSpPr>
        <p:spPr>
          <a:xfrm>
            <a:off x="2199559" y="1102462"/>
            <a:ext cx="4627181" cy="27515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Google Shape;1027;p40">
            <a:extLst>
              <a:ext uri="{FF2B5EF4-FFF2-40B4-BE49-F238E27FC236}">
                <a16:creationId xmlns:a16="http://schemas.microsoft.com/office/drawing/2014/main" id="{037E38B5-209B-0269-7C20-0E991F4269E8}"/>
              </a:ext>
            </a:extLst>
          </p:cNvPr>
          <p:cNvSpPr txBox="1">
            <a:spLocks/>
          </p:cNvSpPr>
          <p:nvPr/>
        </p:nvSpPr>
        <p:spPr>
          <a:xfrm>
            <a:off x="2372326" y="1135014"/>
            <a:ext cx="4454413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dirty="0"/>
              <a:t>DGFEM motivation</a:t>
            </a:r>
          </a:p>
        </p:txBody>
      </p:sp>
      <p:sp>
        <p:nvSpPr>
          <p:cNvPr id="26" name="Google Shape;1026;p40">
            <a:extLst>
              <a:ext uri="{FF2B5EF4-FFF2-40B4-BE49-F238E27FC236}">
                <a16:creationId xmlns:a16="http://schemas.microsoft.com/office/drawing/2014/main" id="{CBB9D31E-1F48-DA0E-7CCF-7B9E7E8053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26261" y="1660539"/>
            <a:ext cx="4264593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r>
              <a:rPr lang="en-GB" dirty="0"/>
              <a:t>Complicated geometries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8B583BC-867A-351E-5E94-695B8218AA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4171" y="2561725"/>
            <a:ext cx="4153236" cy="9483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1860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7421">
        <p159:morph option="byObject"/>
      </p:transition>
    </mc:Choice>
    <mc:Fallback xmlns="">
      <p:transition spd="slow" advTm="17421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8E429E1-8A53-5210-1AA7-EC58CB5D8C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  <a:noFill/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3" y="338732"/>
            <a:ext cx="249090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DGFEM discretisation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/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𝒗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0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eqArr>
                        <m:eqArr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𝑓𝑣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sub>
                              </m:sSub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𝒈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⨂</m:t>
                                  </m:r>
                                  <m:r>
                                    <a:rPr lang="en-GB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:(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nary>
                    </m:oMath>
                  </m:oMathPara>
                </a14:m>
                <a:endParaRPr lang="en-GB" b="0" dirty="0"/>
              </a:p>
            </p:txBody>
          </p:sp>
        </mc:Choice>
        <mc:Fallback xmlns="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blipFill>
                <a:blip r:embed="rId5"/>
                <a:stretch>
                  <a:fillRect b="-440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/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:r>
                  <a:rPr lang="en-GB" b="0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s.t.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blipFill>
                <a:blip r:embed="rId6"/>
                <a:stretch>
                  <a:fillRect l="-452" t="-1282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0E5546B2-3D7F-45D7-A2D0-1386B69FF5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92757" y="2533566"/>
            <a:ext cx="2629786" cy="227120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1D95A22-5B71-453B-A39D-B16D84C4A909}"/>
              </a:ext>
            </a:extLst>
          </p:cNvPr>
          <p:cNvSpPr/>
          <p:nvPr/>
        </p:nvSpPr>
        <p:spPr>
          <a:xfrm rot="5400000">
            <a:off x="6204817" y="262150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195C54E-AB50-4EBB-A2E6-4F6EE073227F}"/>
              </a:ext>
            </a:extLst>
          </p:cNvPr>
          <p:cNvSpPr/>
          <p:nvPr/>
        </p:nvSpPr>
        <p:spPr>
          <a:xfrm rot="5400000">
            <a:off x="6204816" y="414134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/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5400" b="0" i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GB" sz="5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/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54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7AD281-3EF3-B576-D3C7-A10DD0267DE1}"/>
              </a:ext>
            </a:extLst>
          </p:cNvPr>
          <p:cNvCxnSpPr>
            <a:cxnSpLocks/>
          </p:cNvCxnSpPr>
          <p:nvPr/>
        </p:nvCxnSpPr>
        <p:spPr>
          <a:xfrm>
            <a:off x="5965214" y="3238500"/>
            <a:ext cx="0" cy="763688"/>
          </a:xfrm>
          <a:prstGeom prst="straightConnector1">
            <a:avLst/>
          </a:prstGeom>
          <a:ln w="28575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495A8D2-0E8B-B19E-FF8C-41D4364BCBCD}"/>
              </a:ext>
            </a:extLst>
          </p:cNvPr>
          <p:cNvSpPr/>
          <p:nvPr/>
        </p:nvSpPr>
        <p:spPr>
          <a:xfrm rot="5400000">
            <a:off x="6795071" y="29971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1EF94EA-B82F-727B-E4FA-890610BAB993}"/>
              </a:ext>
            </a:extLst>
          </p:cNvPr>
          <p:cNvSpPr/>
          <p:nvPr/>
        </p:nvSpPr>
        <p:spPr>
          <a:xfrm rot="5400000">
            <a:off x="6795071" y="374798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5802BBB-7F6A-8C44-74FB-19C0704B6F75}"/>
              </a:ext>
            </a:extLst>
          </p:cNvPr>
          <p:cNvSpPr/>
          <p:nvPr/>
        </p:nvSpPr>
        <p:spPr>
          <a:xfrm rot="5400000">
            <a:off x="7370558" y="336821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392F7327-C936-7A4F-A192-D4776B56E432}"/>
              </a:ext>
            </a:extLst>
          </p:cNvPr>
          <p:cNvSpPr/>
          <p:nvPr/>
        </p:nvSpPr>
        <p:spPr>
          <a:xfrm rot="5400000">
            <a:off x="7370558" y="411957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6F53FA0-9822-29AB-A38D-9E1C1D1BFF8B}"/>
              </a:ext>
            </a:extLst>
          </p:cNvPr>
          <p:cNvSpPr/>
          <p:nvPr/>
        </p:nvSpPr>
        <p:spPr>
          <a:xfrm rot="5400000">
            <a:off x="7366676" y="2640848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4569B5C-2B17-E391-21A9-945F861E4799}"/>
              </a:ext>
            </a:extLst>
          </p:cNvPr>
          <p:cNvSpPr/>
          <p:nvPr/>
        </p:nvSpPr>
        <p:spPr>
          <a:xfrm rot="5400000">
            <a:off x="7937536" y="3016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DB44974-D2CF-E4C2-A98C-9AF6C470F6B9}"/>
              </a:ext>
            </a:extLst>
          </p:cNvPr>
          <p:cNvSpPr/>
          <p:nvPr/>
        </p:nvSpPr>
        <p:spPr>
          <a:xfrm rot="5400000">
            <a:off x="7937536" y="373411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CF0E0D0A-08EC-0BCF-5AB8-BFBE497E48D3}"/>
              </a:ext>
            </a:extLst>
          </p:cNvPr>
          <p:cNvSpPr/>
          <p:nvPr/>
        </p:nvSpPr>
        <p:spPr>
          <a:xfrm rot="16200000">
            <a:off x="6778145" y="26263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A86EE988-C59A-04A5-7E6E-1F3510CDF057}"/>
              </a:ext>
            </a:extLst>
          </p:cNvPr>
          <p:cNvSpPr/>
          <p:nvPr/>
        </p:nvSpPr>
        <p:spPr>
          <a:xfrm rot="16200000">
            <a:off x="6778144" y="4146224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C613D99F-460E-632A-D0EA-AD89894243EC}"/>
              </a:ext>
            </a:extLst>
          </p:cNvPr>
          <p:cNvSpPr/>
          <p:nvPr/>
        </p:nvSpPr>
        <p:spPr>
          <a:xfrm rot="16200000">
            <a:off x="6778145" y="337775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08644415-7218-AD0D-1609-87970E720F99}"/>
              </a:ext>
            </a:extLst>
          </p:cNvPr>
          <p:cNvSpPr/>
          <p:nvPr/>
        </p:nvSpPr>
        <p:spPr>
          <a:xfrm rot="16200000">
            <a:off x="7368399" y="300207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5A5D5982-60D5-D6F8-35FA-2AAB726AF788}"/>
              </a:ext>
            </a:extLst>
          </p:cNvPr>
          <p:cNvSpPr/>
          <p:nvPr/>
        </p:nvSpPr>
        <p:spPr>
          <a:xfrm rot="16200000">
            <a:off x="7368399" y="375286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D5A14F49-3ECA-98C1-B4C1-C4E031983BC7}"/>
              </a:ext>
            </a:extLst>
          </p:cNvPr>
          <p:cNvSpPr/>
          <p:nvPr/>
        </p:nvSpPr>
        <p:spPr>
          <a:xfrm rot="16200000">
            <a:off x="7943886" y="337309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12DA9135-CC48-6621-3299-311F80CD67C8}"/>
              </a:ext>
            </a:extLst>
          </p:cNvPr>
          <p:cNvSpPr/>
          <p:nvPr/>
        </p:nvSpPr>
        <p:spPr>
          <a:xfrm rot="16200000">
            <a:off x="7943886" y="4124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8EF0A805-E8FA-CF31-62B3-5E541534205D}"/>
              </a:ext>
            </a:extLst>
          </p:cNvPr>
          <p:cNvSpPr/>
          <p:nvPr/>
        </p:nvSpPr>
        <p:spPr>
          <a:xfrm rot="16200000">
            <a:off x="7940004" y="264573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2F17048A-0F90-B4F7-85A0-1DC9E82800E4}"/>
              </a:ext>
            </a:extLst>
          </p:cNvPr>
          <p:cNvSpPr/>
          <p:nvPr/>
        </p:nvSpPr>
        <p:spPr>
          <a:xfrm rot="16200000">
            <a:off x="6199327" y="302632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9BA92A94-15F0-DE7A-0B0A-66E37BE9413E}"/>
              </a:ext>
            </a:extLst>
          </p:cNvPr>
          <p:cNvSpPr/>
          <p:nvPr/>
        </p:nvSpPr>
        <p:spPr>
          <a:xfrm rot="16200000">
            <a:off x="6199327" y="374398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9E3D8085-BCC0-5CB2-81C9-3EF60B4CF0C0}"/>
              </a:ext>
            </a:extLst>
          </p:cNvPr>
          <p:cNvSpPr/>
          <p:nvPr/>
        </p:nvSpPr>
        <p:spPr>
          <a:xfrm>
            <a:off x="6287267" y="4426885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C34C1313-24BA-72AC-DD43-16B1FD8F5FA6}"/>
              </a:ext>
            </a:extLst>
          </p:cNvPr>
          <p:cNvSpPr/>
          <p:nvPr/>
        </p:nvSpPr>
        <p:spPr>
          <a:xfrm>
            <a:off x="7449362" y="4414668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9F6D899C-1E59-3F8C-CA43-3A97C9FFA125}"/>
              </a:ext>
            </a:extLst>
          </p:cNvPr>
          <p:cNvSpPr/>
          <p:nvPr/>
        </p:nvSpPr>
        <p:spPr>
          <a:xfrm rot="10800000">
            <a:off x="6293617" y="2528903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DE78DF0B-06EB-734C-8733-5E8F553ED96F}"/>
              </a:ext>
            </a:extLst>
          </p:cNvPr>
          <p:cNvSpPr/>
          <p:nvPr/>
        </p:nvSpPr>
        <p:spPr>
          <a:xfrm rot="10800000">
            <a:off x="7455711" y="2529835"/>
            <a:ext cx="1151601" cy="36913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12B66382-8D41-49C1-AE58-FB024AC82B59}"/>
              </a:ext>
            </a:extLst>
          </p:cNvPr>
          <p:cNvSpPr/>
          <p:nvPr/>
        </p:nvSpPr>
        <p:spPr>
          <a:xfrm rot="5400000">
            <a:off x="6204817" y="337287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/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4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Google Shape;1028;p40">
            <a:extLst>
              <a:ext uri="{FF2B5EF4-FFF2-40B4-BE49-F238E27FC236}">
                <a16:creationId xmlns:a16="http://schemas.microsoft.com/office/drawing/2014/main" id="{89627E42-468C-2D0D-DE0D-2302A2A84292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2883;p76">
            <a:extLst>
              <a:ext uri="{FF2B5EF4-FFF2-40B4-BE49-F238E27FC236}">
                <a16:creationId xmlns:a16="http://schemas.microsoft.com/office/drawing/2014/main" id="{4B3E3FDF-F677-ED6A-F8E6-3463A580E90C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5" name="Google Shape;12884;p76">
              <a:extLst>
                <a:ext uri="{FF2B5EF4-FFF2-40B4-BE49-F238E27FC236}">
                  <a16:creationId xmlns:a16="http://schemas.microsoft.com/office/drawing/2014/main" id="{D36F365F-3BAB-8A51-FAB5-EAFE9350567D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885;p76">
              <a:extLst>
                <a:ext uri="{FF2B5EF4-FFF2-40B4-BE49-F238E27FC236}">
                  <a16:creationId xmlns:a16="http://schemas.microsoft.com/office/drawing/2014/main" id="{5B4F61CD-6455-240D-41CC-123D7B6DA6DE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C86D188-A41A-465C-6BF7-127C9E64A1B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4/10</a:t>
            </a:r>
            <a:endParaRPr lang="en-GB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DE812DD-BCEB-C921-BEEB-F7C4DA14B374}"/>
                  </a:ext>
                </a:extLst>
              </p:cNvPr>
              <p:cNvSpPr/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Darcy-Brinkman: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Dr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bar>
                            <m:bar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bar>
                                <m:barPr>
                                  <m:ctrlP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</m:bar>
                            </m:e>
                          </m:bar>
                        </m:e>
                      </m:d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DE812DD-BCEB-C921-BEEB-F7C4DA14B3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F0DF1732-C460-5C45-D67B-3E95CF2CAEE2}"/>
              </a:ext>
            </a:extLst>
          </p:cNvPr>
          <p:cNvSpPr/>
          <p:nvPr/>
        </p:nvSpPr>
        <p:spPr>
          <a:xfrm>
            <a:off x="0" y="5082452"/>
            <a:ext cx="3657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Don'tDoAnything">
            <a:extLst>
              <a:ext uri="{FF2B5EF4-FFF2-40B4-BE49-F238E27FC236}">
                <a16:creationId xmlns:a16="http://schemas.microsoft.com/office/drawing/2014/main" id="{7998E77D-E755-E3E9-4A9D-92A1779944FD}"/>
              </a:ext>
            </a:extLst>
          </p:cNvPr>
          <p:cNvSpPr/>
          <p:nvPr/>
        </p:nvSpPr>
        <p:spPr>
          <a:xfrm>
            <a:off x="0" y="11321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769BC6-0414-EA59-599F-A8F7F7839BBE}"/>
              </a:ext>
            </a:extLst>
          </p:cNvPr>
          <p:cNvSpPr/>
          <p:nvPr/>
        </p:nvSpPr>
        <p:spPr>
          <a:xfrm>
            <a:off x="2199559" y="1102462"/>
            <a:ext cx="4627181" cy="27515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Google Shape;1027;p40">
            <a:extLst>
              <a:ext uri="{FF2B5EF4-FFF2-40B4-BE49-F238E27FC236}">
                <a16:creationId xmlns:a16="http://schemas.microsoft.com/office/drawing/2014/main" id="{4E739906-0A63-DE54-32FF-071A26770ECE}"/>
              </a:ext>
            </a:extLst>
          </p:cNvPr>
          <p:cNvSpPr txBox="1">
            <a:spLocks/>
          </p:cNvSpPr>
          <p:nvPr/>
        </p:nvSpPr>
        <p:spPr>
          <a:xfrm>
            <a:off x="2372326" y="1135014"/>
            <a:ext cx="4454413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dirty="0"/>
              <a:t>DGFEM motivation</a:t>
            </a:r>
          </a:p>
        </p:txBody>
      </p:sp>
      <p:sp>
        <p:nvSpPr>
          <p:cNvPr id="32" name="Google Shape;1026;p40">
            <a:extLst>
              <a:ext uri="{FF2B5EF4-FFF2-40B4-BE49-F238E27FC236}">
                <a16:creationId xmlns:a16="http://schemas.microsoft.com/office/drawing/2014/main" id="{507EDC55-C241-08D3-BC85-4D9DB2B00271}"/>
              </a:ext>
            </a:extLst>
          </p:cNvPr>
          <p:cNvSpPr txBox="1">
            <a:spLocks/>
          </p:cNvSpPr>
          <p:nvPr/>
        </p:nvSpPr>
        <p:spPr>
          <a:xfrm>
            <a:off x="2226262" y="1660537"/>
            <a:ext cx="4264593" cy="1332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>
              <a:buClr>
                <a:srgbClr val="FF0000"/>
              </a:buClr>
            </a:pPr>
            <a:r>
              <a:rPr lang="en-GB" dirty="0"/>
              <a:t>Complicated geometries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78A86D1-913D-5A52-F036-26A923CD1D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5262" y="2136577"/>
            <a:ext cx="1192359" cy="17296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FB96E6-1786-F081-F886-F387F5EC40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6354" y="1994185"/>
            <a:ext cx="1400555" cy="1768285"/>
          </a:xfrm>
          <a:prstGeom prst="rect">
            <a:avLst/>
          </a:prstGeom>
        </p:spPr>
      </p:pic>
      <p:sp>
        <p:nvSpPr>
          <p:cNvPr id="35" name="Google Shape;1026;p40">
            <a:extLst>
              <a:ext uri="{FF2B5EF4-FFF2-40B4-BE49-F238E27FC236}">
                <a16:creationId xmlns:a16="http://schemas.microsoft.com/office/drawing/2014/main" id="{28EF7C39-29ED-89A1-8A68-92C73EA85533}"/>
              </a:ext>
            </a:extLst>
          </p:cNvPr>
          <p:cNvSpPr txBox="1">
            <a:spLocks/>
          </p:cNvSpPr>
          <p:nvPr/>
        </p:nvSpPr>
        <p:spPr>
          <a:xfrm>
            <a:off x="2226261" y="1903509"/>
            <a:ext cx="4264593" cy="1332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>
              <a:buClr>
                <a:srgbClr val="FF0000"/>
              </a:buClr>
            </a:pPr>
            <a:r>
              <a:rPr lang="en-GB" dirty="0"/>
              <a:t>“Easy” extension to 3D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1BDFE3FE-8F09-BA35-1FA3-882321A9D173}"/>
              </a:ext>
            </a:extLst>
          </p:cNvPr>
          <p:cNvSpPr/>
          <p:nvPr/>
        </p:nvSpPr>
        <p:spPr>
          <a:xfrm>
            <a:off x="3883459" y="2727700"/>
            <a:ext cx="745983" cy="36950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1078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7421">
        <p159:morph option="byObject"/>
      </p:transition>
    </mc:Choice>
    <mc:Fallback xmlns="">
      <p:transition spd="slow" advTm="17421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8E429E1-8A53-5210-1AA7-EC58CB5D8C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  <a:noFill/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3" y="338732"/>
            <a:ext cx="249090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DGFEM discretisation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/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>
                                      <a:latin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𝒗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1">
                                              <a:latin typeface="Cambria Math" panose="02040503050406030204" pitchFamily="18" charset="0"/>
                                            </a:rPr>
                                            <m:t>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sub>
                                      </m:sSub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begChr m:val="⟦"/>
                                  <m:endChr m:val="⟧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0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  <m:d>
                            <m:dPr>
                              <m:begChr m:val="⟦"/>
                              <m:endChr m:val="⟧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eqArr>
                        <m:eqArr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𝑓𝑣</m:t>
                              </m:r>
                            </m:e>
                          </m:nary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1" i="1"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nary>
                        </m: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supHide m:val="on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sub>
                              </m:sSub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𝒈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⨂</m:t>
                                  </m:r>
                                  <m:r>
                                    <a:rPr lang="en-GB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:(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GB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eqArr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nary>
                    </m:oMath>
                  </m:oMathPara>
                </a14:m>
                <a:endParaRPr lang="en-GB" b="0" dirty="0"/>
              </a:p>
            </p:txBody>
          </p:sp>
        </mc:Choice>
        <mc:Fallback xmlns="">
          <p:sp>
            <p:nvSpPr>
              <p:cNvPr id="17" name="TextBox 1">
                <a:extLst>
                  <a:ext uri="{FF2B5EF4-FFF2-40B4-BE49-F238E27FC236}">
                    <a16:creationId xmlns:a16="http://schemas.microsoft.com/office/drawing/2014/main" id="{B4DC7ACA-53B4-4915-8012-174D2A7DD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184" y="143484"/>
                <a:ext cx="6765851" cy="2825069"/>
              </a:xfrm>
              <a:prstGeom prst="rect">
                <a:avLst/>
              </a:prstGeom>
              <a:blipFill>
                <a:blip r:embed="rId5"/>
                <a:stretch>
                  <a:fillRect b="-440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/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:r>
                  <a:rPr lang="en-GB" b="0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s.t.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DAB9BBDE-F0F3-40DB-9715-1C7AFA4DB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22" y="1391385"/>
                <a:ext cx="4045348" cy="949171"/>
              </a:xfrm>
              <a:prstGeom prst="rect">
                <a:avLst/>
              </a:prstGeom>
              <a:blipFill>
                <a:blip r:embed="rId6"/>
                <a:stretch>
                  <a:fillRect l="-452" t="-1282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0E5546B2-3D7F-45D7-A2D0-1386B69FF5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92757" y="2533566"/>
            <a:ext cx="2629786" cy="227120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1D95A22-5B71-453B-A39D-B16D84C4A909}"/>
              </a:ext>
            </a:extLst>
          </p:cNvPr>
          <p:cNvSpPr/>
          <p:nvPr/>
        </p:nvSpPr>
        <p:spPr>
          <a:xfrm rot="5400000">
            <a:off x="6204817" y="262150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195C54E-AB50-4EBB-A2E6-4F6EE073227F}"/>
              </a:ext>
            </a:extLst>
          </p:cNvPr>
          <p:cNvSpPr/>
          <p:nvPr/>
        </p:nvSpPr>
        <p:spPr>
          <a:xfrm rot="5400000">
            <a:off x="6204816" y="414134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/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5400" b="0" i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GB" sz="5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529ADA3A-4B0E-4288-8FB2-F8EB5123F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6824" y="1660539"/>
                <a:ext cx="662040" cy="8309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/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54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40" name="TextBox 27">
                <a:extLst>
                  <a:ext uri="{FF2B5EF4-FFF2-40B4-BE49-F238E27FC236}">
                    <a16:creationId xmlns:a16="http://schemas.microsoft.com/office/drawing/2014/main" id="{11B3EFF0-1DE7-4EC2-AF15-88D7E2B80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402" y="3168979"/>
                <a:ext cx="642612" cy="8309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7AD281-3EF3-B576-D3C7-A10DD0267DE1}"/>
              </a:ext>
            </a:extLst>
          </p:cNvPr>
          <p:cNvCxnSpPr>
            <a:cxnSpLocks/>
          </p:cNvCxnSpPr>
          <p:nvPr/>
        </p:nvCxnSpPr>
        <p:spPr>
          <a:xfrm>
            <a:off x="5965214" y="3238500"/>
            <a:ext cx="0" cy="763688"/>
          </a:xfrm>
          <a:prstGeom prst="straightConnector1">
            <a:avLst/>
          </a:prstGeom>
          <a:ln w="28575">
            <a:solidFill>
              <a:schemeClr val="accent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495A8D2-0E8B-B19E-FF8C-41D4364BCBCD}"/>
              </a:ext>
            </a:extLst>
          </p:cNvPr>
          <p:cNvSpPr/>
          <p:nvPr/>
        </p:nvSpPr>
        <p:spPr>
          <a:xfrm rot="5400000">
            <a:off x="6795071" y="29971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1EF94EA-B82F-727B-E4FA-890610BAB993}"/>
              </a:ext>
            </a:extLst>
          </p:cNvPr>
          <p:cNvSpPr/>
          <p:nvPr/>
        </p:nvSpPr>
        <p:spPr>
          <a:xfrm rot="5400000">
            <a:off x="6795071" y="374798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5802BBB-7F6A-8C44-74FB-19C0704B6F75}"/>
              </a:ext>
            </a:extLst>
          </p:cNvPr>
          <p:cNvSpPr/>
          <p:nvPr/>
        </p:nvSpPr>
        <p:spPr>
          <a:xfrm rot="5400000">
            <a:off x="7370558" y="336821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392F7327-C936-7A4F-A192-D4776B56E432}"/>
              </a:ext>
            </a:extLst>
          </p:cNvPr>
          <p:cNvSpPr/>
          <p:nvPr/>
        </p:nvSpPr>
        <p:spPr>
          <a:xfrm rot="5400000">
            <a:off x="7370558" y="411957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6F53FA0-9822-29AB-A38D-9E1C1D1BFF8B}"/>
              </a:ext>
            </a:extLst>
          </p:cNvPr>
          <p:cNvSpPr/>
          <p:nvPr/>
        </p:nvSpPr>
        <p:spPr>
          <a:xfrm rot="5400000">
            <a:off x="7366676" y="2640848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4569B5C-2B17-E391-21A9-945F861E4799}"/>
              </a:ext>
            </a:extLst>
          </p:cNvPr>
          <p:cNvSpPr/>
          <p:nvPr/>
        </p:nvSpPr>
        <p:spPr>
          <a:xfrm rot="5400000">
            <a:off x="7937536" y="3016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DB44974-D2CF-E4C2-A98C-9AF6C470F6B9}"/>
              </a:ext>
            </a:extLst>
          </p:cNvPr>
          <p:cNvSpPr/>
          <p:nvPr/>
        </p:nvSpPr>
        <p:spPr>
          <a:xfrm rot="5400000">
            <a:off x="7937536" y="373411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CF0E0D0A-08EC-0BCF-5AB8-BFBE497E48D3}"/>
              </a:ext>
            </a:extLst>
          </p:cNvPr>
          <p:cNvSpPr/>
          <p:nvPr/>
        </p:nvSpPr>
        <p:spPr>
          <a:xfrm rot="16200000">
            <a:off x="6778145" y="262638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A86EE988-C59A-04A5-7E6E-1F3510CDF057}"/>
              </a:ext>
            </a:extLst>
          </p:cNvPr>
          <p:cNvSpPr/>
          <p:nvPr/>
        </p:nvSpPr>
        <p:spPr>
          <a:xfrm rot="16200000">
            <a:off x="6778144" y="4146224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C613D99F-460E-632A-D0EA-AD89894243EC}"/>
              </a:ext>
            </a:extLst>
          </p:cNvPr>
          <p:cNvSpPr/>
          <p:nvPr/>
        </p:nvSpPr>
        <p:spPr>
          <a:xfrm rot="16200000">
            <a:off x="6778145" y="337775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08644415-7218-AD0D-1609-87970E720F99}"/>
              </a:ext>
            </a:extLst>
          </p:cNvPr>
          <p:cNvSpPr/>
          <p:nvPr/>
        </p:nvSpPr>
        <p:spPr>
          <a:xfrm rot="16200000">
            <a:off x="7368399" y="300207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5A5D5982-60D5-D6F8-35FA-2AAB726AF788}"/>
              </a:ext>
            </a:extLst>
          </p:cNvPr>
          <p:cNvSpPr/>
          <p:nvPr/>
        </p:nvSpPr>
        <p:spPr>
          <a:xfrm rot="16200000">
            <a:off x="7368399" y="3752866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D5A14F49-3ECA-98C1-B4C1-C4E031983BC7}"/>
              </a:ext>
            </a:extLst>
          </p:cNvPr>
          <p:cNvSpPr/>
          <p:nvPr/>
        </p:nvSpPr>
        <p:spPr>
          <a:xfrm rot="16200000">
            <a:off x="7943886" y="3373095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12DA9135-CC48-6621-3299-311F80CD67C8}"/>
              </a:ext>
            </a:extLst>
          </p:cNvPr>
          <p:cNvSpPr/>
          <p:nvPr/>
        </p:nvSpPr>
        <p:spPr>
          <a:xfrm rot="16200000">
            <a:off x="7943886" y="412446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8EF0A805-E8FA-CF31-62B3-5E541534205D}"/>
              </a:ext>
            </a:extLst>
          </p:cNvPr>
          <p:cNvSpPr/>
          <p:nvPr/>
        </p:nvSpPr>
        <p:spPr>
          <a:xfrm rot="16200000">
            <a:off x="7940004" y="2645731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2F17048A-0F90-B4F7-85A0-1DC9E82800E4}"/>
              </a:ext>
            </a:extLst>
          </p:cNvPr>
          <p:cNvSpPr/>
          <p:nvPr/>
        </p:nvSpPr>
        <p:spPr>
          <a:xfrm rot="16200000">
            <a:off x="6199327" y="3026329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9BA92A94-15F0-DE7A-0B0A-66E37BE9413E}"/>
              </a:ext>
            </a:extLst>
          </p:cNvPr>
          <p:cNvSpPr/>
          <p:nvPr/>
        </p:nvSpPr>
        <p:spPr>
          <a:xfrm rot="16200000">
            <a:off x="6199327" y="3743982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9E3D8085-BCC0-5CB2-81C9-3EF60B4CF0C0}"/>
              </a:ext>
            </a:extLst>
          </p:cNvPr>
          <p:cNvSpPr/>
          <p:nvPr/>
        </p:nvSpPr>
        <p:spPr>
          <a:xfrm>
            <a:off x="6287267" y="4426885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C34C1313-24BA-72AC-DD43-16B1FD8F5FA6}"/>
              </a:ext>
            </a:extLst>
          </p:cNvPr>
          <p:cNvSpPr/>
          <p:nvPr/>
        </p:nvSpPr>
        <p:spPr>
          <a:xfrm>
            <a:off x="7449362" y="4414668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9F6D899C-1E59-3F8C-CA43-3A97C9FFA125}"/>
              </a:ext>
            </a:extLst>
          </p:cNvPr>
          <p:cNvSpPr/>
          <p:nvPr/>
        </p:nvSpPr>
        <p:spPr>
          <a:xfrm rot="10800000">
            <a:off x="6293617" y="2528903"/>
            <a:ext cx="1151601" cy="39498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DE78DF0B-06EB-734C-8733-5E8F553ED96F}"/>
              </a:ext>
            </a:extLst>
          </p:cNvPr>
          <p:cNvSpPr/>
          <p:nvPr/>
        </p:nvSpPr>
        <p:spPr>
          <a:xfrm rot="10800000">
            <a:off x="7455711" y="2529835"/>
            <a:ext cx="1151601" cy="369133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12B66382-8D41-49C1-AE58-FB024AC82B59}"/>
              </a:ext>
            </a:extLst>
          </p:cNvPr>
          <p:cNvSpPr/>
          <p:nvPr/>
        </p:nvSpPr>
        <p:spPr>
          <a:xfrm rot="5400000">
            <a:off x="6204817" y="3372873"/>
            <a:ext cx="751367" cy="575487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/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4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9CE90943-BAC6-4696-85CC-17415FBE8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572" y="3338398"/>
                <a:ext cx="483337" cy="615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Google Shape;1028;p40">
            <a:extLst>
              <a:ext uri="{FF2B5EF4-FFF2-40B4-BE49-F238E27FC236}">
                <a16:creationId xmlns:a16="http://schemas.microsoft.com/office/drawing/2014/main" id="{89627E42-468C-2D0D-DE0D-2302A2A84292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2883;p76">
            <a:extLst>
              <a:ext uri="{FF2B5EF4-FFF2-40B4-BE49-F238E27FC236}">
                <a16:creationId xmlns:a16="http://schemas.microsoft.com/office/drawing/2014/main" id="{4B3E3FDF-F677-ED6A-F8E6-3463A580E90C}"/>
              </a:ext>
            </a:extLst>
          </p:cNvPr>
          <p:cNvGrpSpPr/>
          <p:nvPr/>
        </p:nvGrpSpPr>
        <p:grpSpPr>
          <a:xfrm>
            <a:off x="452553" y="484670"/>
            <a:ext cx="391368" cy="376650"/>
            <a:chOff x="-37534750" y="2668075"/>
            <a:chExt cx="332400" cy="319900"/>
          </a:xfrm>
          <a:solidFill>
            <a:srgbClr val="FFFFFF"/>
          </a:solidFill>
        </p:grpSpPr>
        <p:sp>
          <p:nvSpPr>
            <p:cNvPr id="15" name="Google Shape;12884;p76">
              <a:extLst>
                <a:ext uri="{FF2B5EF4-FFF2-40B4-BE49-F238E27FC236}">
                  <a16:creationId xmlns:a16="http://schemas.microsoft.com/office/drawing/2014/main" id="{D36F365F-3BAB-8A51-FAB5-EAFE9350567D}"/>
                </a:ext>
              </a:extLst>
            </p:cNvPr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885;p76">
              <a:extLst>
                <a:ext uri="{FF2B5EF4-FFF2-40B4-BE49-F238E27FC236}">
                  <a16:creationId xmlns:a16="http://schemas.microsoft.com/office/drawing/2014/main" id="{5B4F61CD-6455-240D-41CC-123D7B6DA6DE}"/>
                </a:ext>
              </a:extLst>
            </p:cNvPr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C86D188-A41A-465C-6BF7-127C9E64A1BE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4/10</a:t>
            </a:r>
            <a:endParaRPr lang="en-GB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19F0CC3-0B64-B173-E67B-33CD1881536F}"/>
                  </a:ext>
                </a:extLst>
              </p:cNvPr>
              <p:cNvSpPr/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/>
                  <a:t>Darcy-Brinkman:</a:t>
                </a:r>
                <a:br>
                  <a:rPr lang="en-GB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Dr</m:t>
                          </m:r>
                        </m:den>
                      </m:f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GB" b="1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m:rPr>
                          <m:aln/>
                        </m:rP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wall</m:t>
                          </m:r>
                        </m:sub>
                      </m:sSub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GB" b="1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solidFill>
                                <a:srgbClr val="9DCBFD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bar>
                            <m:barPr>
                              <m:ctrlPr>
                                <a:rPr lang="en-GB" b="1" i="1">
                                  <a:solidFill>
                                    <a:srgbClr val="9DCB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bar>
                                <m:barPr>
                                  <m:ctrlP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b="1" i="1">
                                      <a:solidFill>
                                        <a:srgbClr val="9DCB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</m:bar>
                            </m:e>
                          </m:bar>
                        </m:e>
                      </m:d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  <m:r>
                        <a:rPr lang="en-GB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>
                          <a:solidFill>
                            <a:srgbClr val="9DCBFD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19F0CC3-0B64-B173-E67B-33CD188153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1" y="2629397"/>
                <a:ext cx="3218583" cy="20774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F0DF1732-C460-5C45-D67B-3E95CF2CAEE2}"/>
              </a:ext>
            </a:extLst>
          </p:cNvPr>
          <p:cNvSpPr/>
          <p:nvPr/>
        </p:nvSpPr>
        <p:spPr>
          <a:xfrm>
            <a:off x="0" y="5082452"/>
            <a:ext cx="3657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Don'tDoAnything">
            <a:extLst>
              <a:ext uri="{FF2B5EF4-FFF2-40B4-BE49-F238E27FC236}">
                <a16:creationId xmlns:a16="http://schemas.microsoft.com/office/drawing/2014/main" id="{835C454A-FE3E-4F7B-476F-E8B67896455F}"/>
              </a:ext>
            </a:extLst>
          </p:cNvPr>
          <p:cNvSpPr/>
          <p:nvPr/>
        </p:nvSpPr>
        <p:spPr>
          <a:xfrm>
            <a:off x="0" y="11321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18D136-52D8-32EE-4CAD-FDEB4B761137}"/>
              </a:ext>
            </a:extLst>
          </p:cNvPr>
          <p:cNvSpPr/>
          <p:nvPr/>
        </p:nvSpPr>
        <p:spPr>
          <a:xfrm>
            <a:off x="2199559" y="1102462"/>
            <a:ext cx="4627181" cy="27515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Google Shape;1027;p40">
            <a:extLst>
              <a:ext uri="{FF2B5EF4-FFF2-40B4-BE49-F238E27FC236}">
                <a16:creationId xmlns:a16="http://schemas.microsoft.com/office/drawing/2014/main" id="{50D93A10-9E34-E7DD-6847-E776492D669B}"/>
              </a:ext>
            </a:extLst>
          </p:cNvPr>
          <p:cNvSpPr txBox="1">
            <a:spLocks/>
          </p:cNvSpPr>
          <p:nvPr/>
        </p:nvSpPr>
        <p:spPr>
          <a:xfrm>
            <a:off x="2372326" y="1135014"/>
            <a:ext cx="4454413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dirty="0"/>
              <a:t>DGFEM motivation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02F057E-213D-7A8C-DA38-5314EFDA3A6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896" t="1030" r="4048" b="14754"/>
          <a:stretch/>
        </p:blipFill>
        <p:spPr>
          <a:xfrm>
            <a:off x="2751033" y="2600420"/>
            <a:ext cx="2124415" cy="1076871"/>
          </a:xfrm>
          <a:prstGeom prst="rect">
            <a:avLst/>
          </a:prstGeom>
        </p:spPr>
      </p:pic>
      <p:sp>
        <p:nvSpPr>
          <p:cNvPr id="25" name="Google Shape;1026;p40">
            <a:extLst>
              <a:ext uri="{FF2B5EF4-FFF2-40B4-BE49-F238E27FC236}">
                <a16:creationId xmlns:a16="http://schemas.microsoft.com/office/drawing/2014/main" id="{ADCF72D5-86EE-E96A-B9BF-B5BE369606FF}"/>
              </a:ext>
            </a:extLst>
          </p:cNvPr>
          <p:cNvSpPr txBox="1">
            <a:spLocks/>
          </p:cNvSpPr>
          <p:nvPr/>
        </p:nvSpPr>
        <p:spPr>
          <a:xfrm>
            <a:off x="2226261" y="1903509"/>
            <a:ext cx="4264593" cy="1332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>
              <a:buClr>
                <a:srgbClr val="FF0000"/>
              </a:buClr>
            </a:pPr>
            <a:r>
              <a:rPr lang="en-GB" dirty="0"/>
              <a:t>“Easy” extension to 3D</a:t>
            </a:r>
          </a:p>
        </p:txBody>
      </p:sp>
      <p:sp>
        <p:nvSpPr>
          <p:cNvPr id="30" name="Google Shape;1026;p40">
            <a:extLst>
              <a:ext uri="{FF2B5EF4-FFF2-40B4-BE49-F238E27FC236}">
                <a16:creationId xmlns:a16="http://schemas.microsoft.com/office/drawing/2014/main" id="{189FF5E7-7CF4-2F9A-6F3F-7DF029F72B3B}"/>
              </a:ext>
            </a:extLst>
          </p:cNvPr>
          <p:cNvSpPr txBox="1">
            <a:spLocks/>
          </p:cNvSpPr>
          <p:nvPr/>
        </p:nvSpPr>
        <p:spPr>
          <a:xfrm>
            <a:off x="2226262" y="1660537"/>
            <a:ext cx="4264593" cy="1332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>
              <a:buClr>
                <a:srgbClr val="FF0000"/>
              </a:buClr>
            </a:pPr>
            <a:r>
              <a:rPr lang="en-GB" dirty="0"/>
              <a:t>Complicated geometries</a:t>
            </a:r>
          </a:p>
        </p:txBody>
      </p:sp>
      <p:sp>
        <p:nvSpPr>
          <p:cNvPr id="31" name="Google Shape;1026;p40">
            <a:extLst>
              <a:ext uri="{FF2B5EF4-FFF2-40B4-BE49-F238E27FC236}">
                <a16:creationId xmlns:a16="http://schemas.microsoft.com/office/drawing/2014/main" id="{C9946E96-9F95-9A6E-0C65-2CCFBABB23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26261" y="1660539"/>
            <a:ext cx="4264593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endParaRPr lang="en-GB" dirty="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endParaRPr lang="en-GB" dirty="0"/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Char char="●"/>
            </a:pPr>
            <a:r>
              <a:rPr lang="en-GB" dirty="0"/>
              <a:t>Automatic adaptivity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5308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7421">
        <p159:morph option="byObject"/>
      </p:transition>
    </mc:Choice>
    <mc:Fallback xmlns="">
      <p:transition spd="slow" advTm="17421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37"/>
          <p:cNvSpPr/>
          <p:nvPr/>
        </p:nvSpPr>
        <p:spPr>
          <a:xfrm>
            <a:off x="5795025" y="1227761"/>
            <a:ext cx="960300" cy="9603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37"/>
          <p:cNvSpPr txBox="1">
            <a:spLocks noGrp="1"/>
          </p:cNvSpPr>
          <p:nvPr>
            <p:ph type="title"/>
          </p:nvPr>
        </p:nvSpPr>
        <p:spPr>
          <a:xfrm>
            <a:off x="4853337" y="2270664"/>
            <a:ext cx="28437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Blood flow</a:t>
            </a:r>
            <a:endParaRPr dirty="0"/>
          </a:p>
        </p:txBody>
      </p:sp>
      <p:sp>
        <p:nvSpPr>
          <p:cNvPr id="908" name="Google Shape;908;p37"/>
          <p:cNvSpPr txBox="1">
            <a:spLocks noGrp="1"/>
          </p:cNvSpPr>
          <p:nvPr>
            <p:ph type="title" idx="2"/>
          </p:nvPr>
        </p:nvSpPr>
        <p:spPr>
          <a:xfrm>
            <a:off x="5854874" y="1456760"/>
            <a:ext cx="840600" cy="4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pic>
        <p:nvPicPr>
          <p:cNvPr id="909" name="Google Shape;909;p37"/>
          <p:cNvPicPr preferRelativeResize="0"/>
          <p:nvPr/>
        </p:nvPicPr>
        <p:blipFill rotWithShape="1">
          <a:blip r:embed="rId3"/>
          <a:srcRect t="951" b="951"/>
          <a:stretch/>
        </p:blipFill>
        <p:spPr>
          <a:xfrm>
            <a:off x="-676376" y="-805875"/>
            <a:ext cx="4745700" cy="4745700"/>
          </a:xfrm>
          <a:prstGeom prst="ellipse">
            <a:avLst/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D204202-5694-45ED-7510-5826217E66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6EF52C5-C133-0E49-AA4F-875916555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8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388">
        <p159:morph option="byObject"/>
      </p:transition>
    </mc:Choice>
    <mc:Fallback xmlns="">
      <p:transition spd="slow" advTm="6388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balloon, aircraft&#10;&#10;Description automatically generated">
            <a:extLst>
              <a:ext uri="{FF2B5EF4-FFF2-40B4-BE49-F238E27FC236}">
                <a16:creationId xmlns:a16="http://schemas.microsoft.com/office/drawing/2014/main" id="{F4ADB973-0239-509F-2982-0B46DF5D0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77" y="678215"/>
            <a:ext cx="3598985" cy="4404237"/>
          </a:xfrm>
          <a:prstGeom prst="rect">
            <a:avLst/>
          </a:prstGeom>
        </p:spPr>
      </p:pic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A40B23EE-81D2-D816-BAC5-E81797458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3679200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Qualitatively matches other models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Assumes no ‘spilling’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Single placentone</a:t>
            </a:r>
            <a:endParaRPr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50D47FF-1B1D-D205-8925-3A722A0D7318}"/>
              </a:ext>
            </a:extLst>
          </p:cNvPr>
          <p:cNvGrpSpPr/>
          <p:nvPr/>
        </p:nvGrpSpPr>
        <p:grpSpPr>
          <a:xfrm>
            <a:off x="6719530" y="2227340"/>
            <a:ext cx="1701895" cy="2082301"/>
            <a:chOff x="1766922" y="1404830"/>
            <a:chExt cx="2805078" cy="343206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2D22E9D-ABA3-F49A-408F-473312D2D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16433">
              <a:off x="2014886" y="1404830"/>
              <a:ext cx="2557114" cy="33215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51F858A-4393-1525-5026-449AADD13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6922" y="1517355"/>
              <a:ext cx="2557114" cy="331954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B25B83-EE39-FC58-22E2-9C2608A7002E}"/>
              </a:ext>
            </a:extLst>
          </p:cNvPr>
          <p:cNvGrpSpPr/>
          <p:nvPr/>
        </p:nvGrpSpPr>
        <p:grpSpPr>
          <a:xfrm>
            <a:off x="4742225" y="2213638"/>
            <a:ext cx="1675455" cy="2096003"/>
            <a:chOff x="4601154" y="2420880"/>
            <a:chExt cx="1675455" cy="209600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859549C-8C5D-D5B1-A317-1E0C60086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305018">
              <a:off x="4762498" y="2420880"/>
              <a:ext cx="1514111" cy="20329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4C5C39C-A9D6-450A-68C9-1B40B8C22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01154" y="2492717"/>
              <a:ext cx="1551450" cy="202416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1" name="Google Shape;1027;p40">
            <a:extLst>
              <a:ext uri="{FF2B5EF4-FFF2-40B4-BE49-F238E27FC236}">
                <a16:creationId xmlns:a16="http://schemas.microsoft.com/office/drawing/2014/main" id="{A665DB3E-35D4-4B5F-C446-CB09C7547E68}"/>
              </a:ext>
            </a:extLst>
          </p:cNvPr>
          <p:cNvSpPr txBox="1">
            <a:spLocks/>
          </p:cNvSpPr>
          <p:nvPr/>
        </p:nvSpPr>
        <p:spPr>
          <a:xfrm>
            <a:off x="4666047" y="4378290"/>
            <a:ext cx="190239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200" dirty="0">
                <a:solidFill>
                  <a:schemeClr val="tx1"/>
                </a:solidFill>
              </a:rPr>
              <a:t>[</a:t>
            </a:r>
            <a:r>
              <a:rPr lang="en-GB" sz="1200" dirty="0" err="1">
                <a:solidFill>
                  <a:schemeClr val="tx1"/>
                </a:solidFill>
              </a:rPr>
              <a:t>Chernyavsky</a:t>
            </a:r>
            <a:r>
              <a:rPr lang="en-GB" sz="1200" dirty="0">
                <a:solidFill>
                  <a:schemeClr val="tx1"/>
                </a:solidFill>
              </a:rPr>
              <a:t> et al., 2010]</a:t>
            </a:r>
          </a:p>
        </p:txBody>
      </p:sp>
      <p:sp>
        <p:nvSpPr>
          <p:cNvPr id="32" name="Google Shape;1027;p40">
            <a:extLst>
              <a:ext uri="{FF2B5EF4-FFF2-40B4-BE49-F238E27FC236}">
                <a16:creationId xmlns:a16="http://schemas.microsoft.com/office/drawing/2014/main" id="{FCEF98D5-6D90-56C9-66F5-9DA158E330AC}"/>
              </a:ext>
            </a:extLst>
          </p:cNvPr>
          <p:cNvSpPr txBox="1">
            <a:spLocks/>
          </p:cNvSpPr>
          <p:nvPr/>
        </p:nvSpPr>
        <p:spPr>
          <a:xfrm>
            <a:off x="6615563" y="4378289"/>
            <a:ext cx="190239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200" dirty="0">
                <a:solidFill>
                  <a:schemeClr val="tx1"/>
                </a:solidFill>
              </a:rPr>
              <a:t>[</a:t>
            </a:r>
            <a:r>
              <a:rPr lang="en-GB" sz="1200" dirty="0" err="1">
                <a:solidFill>
                  <a:schemeClr val="tx1"/>
                </a:solidFill>
              </a:rPr>
              <a:t>Lecarpentier</a:t>
            </a:r>
            <a:r>
              <a:rPr lang="en-GB" sz="1200" dirty="0">
                <a:solidFill>
                  <a:schemeClr val="tx1"/>
                </a:solidFill>
              </a:rPr>
              <a:t> et al., 2016]</a:t>
            </a: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4C37EEC-7C65-AE05-B7F2-F4A2A751C3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80C0E8-32A9-86A5-E845-571DCE89B87F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5/10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9E5CC1-F4E7-E6EF-858A-417764FF9C7B}"/>
              </a:ext>
            </a:extLst>
          </p:cNvPr>
          <p:cNvSpPr/>
          <p:nvPr/>
        </p:nvSpPr>
        <p:spPr>
          <a:xfrm>
            <a:off x="0" y="5082452"/>
            <a:ext cx="45720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851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8673">
        <p159:morph option="byObject"/>
      </p:transition>
    </mc:Choice>
    <mc:Fallback xmlns="">
      <p:transition spd="slow" advTm="68673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ADB973-0239-509F-2982-0B46DF5D0F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877" y="678215"/>
            <a:ext cx="3598984" cy="4404237"/>
          </a:xfrm>
          <a:prstGeom prst="rect">
            <a:avLst/>
          </a:prstGeom>
        </p:spPr>
      </p:pic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A40B23EE-81D2-D816-BAC5-E81797458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3679200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Qualitatively matches other models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Assumes no ‘spilling’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Single placentone</a:t>
            </a:r>
            <a:endParaRPr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50D47FF-1B1D-D205-8925-3A722A0D7318}"/>
              </a:ext>
            </a:extLst>
          </p:cNvPr>
          <p:cNvGrpSpPr/>
          <p:nvPr/>
        </p:nvGrpSpPr>
        <p:grpSpPr>
          <a:xfrm>
            <a:off x="6719530" y="2227340"/>
            <a:ext cx="1701895" cy="2082301"/>
            <a:chOff x="1766922" y="1404830"/>
            <a:chExt cx="2805078" cy="343206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2D22E9D-ABA3-F49A-408F-473312D2D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16433">
              <a:off x="2014886" y="1404830"/>
              <a:ext cx="2557114" cy="33215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51F858A-4393-1525-5026-449AADD13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6922" y="1517355"/>
              <a:ext cx="2557114" cy="331954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B25B83-EE39-FC58-22E2-9C2608A7002E}"/>
              </a:ext>
            </a:extLst>
          </p:cNvPr>
          <p:cNvGrpSpPr/>
          <p:nvPr/>
        </p:nvGrpSpPr>
        <p:grpSpPr>
          <a:xfrm>
            <a:off x="4742225" y="2213638"/>
            <a:ext cx="1675455" cy="2096003"/>
            <a:chOff x="4601154" y="2420880"/>
            <a:chExt cx="1675455" cy="209600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859549C-8C5D-D5B1-A317-1E0C60086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305018">
              <a:off x="4762498" y="2420880"/>
              <a:ext cx="1514111" cy="203291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4C5C39C-A9D6-450A-68C9-1B40B8C22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01154" y="2492717"/>
              <a:ext cx="1551450" cy="202416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1" name="Google Shape;1027;p40">
            <a:extLst>
              <a:ext uri="{FF2B5EF4-FFF2-40B4-BE49-F238E27FC236}">
                <a16:creationId xmlns:a16="http://schemas.microsoft.com/office/drawing/2014/main" id="{A665DB3E-35D4-4B5F-C446-CB09C7547E68}"/>
              </a:ext>
            </a:extLst>
          </p:cNvPr>
          <p:cNvSpPr txBox="1">
            <a:spLocks/>
          </p:cNvSpPr>
          <p:nvPr/>
        </p:nvSpPr>
        <p:spPr>
          <a:xfrm>
            <a:off x="4666047" y="4378290"/>
            <a:ext cx="190239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200" dirty="0">
                <a:solidFill>
                  <a:schemeClr val="tx1"/>
                </a:solidFill>
              </a:rPr>
              <a:t>[</a:t>
            </a:r>
            <a:r>
              <a:rPr lang="en-GB" sz="1200" dirty="0" err="1">
                <a:solidFill>
                  <a:schemeClr val="tx1"/>
                </a:solidFill>
              </a:rPr>
              <a:t>Chernyavsky</a:t>
            </a:r>
            <a:r>
              <a:rPr lang="en-GB" sz="1200" dirty="0">
                <a:solidFill>
                  <a:schemeClr val="tx1"/>
                </a:solidFill>
              </a:rPr>
              <a:t> et al., 2010]</a:t>
            </a:r>
          </a:p>
        </p:txBody>
      </p:sp>
      <p:sp>
        <p:nvSpPr>
          <p:cNvPr id="32" name="Google Shape;1027;p40">
            <a:extLst>
              <a:ext uri="{FF2B5EF4-FFF2-40B4-BE49-F238E27FC236}">
                <a16:creationId xmlns:a16="http://schemas.microsoft.com/office/drawing/2014/main" id="{FCEF98D5-6D90-56C9-66F5-9DA158E330AC}"/>
              </a:ext>
            </a:extLst>
          </p:cNvPr>
          <p:cNvSpPr txBox="1">
            <a:spLocks/>
          </p:cNvSpPr>
          <p:nvPr/>
        </p:nvSpPr>
        <p:spPr>
          <a:xfrm>
            <a:off x="6615563" y="4378289"/>
            <a:ext cx="190239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200" dirty="0">
                <a:solidFill>
                  <a:schemeClr val="tx1"/>
                </a:solidFill>
              </a:rPr>
              <a:t>[</a:t>
            </a:r>
            <a:r>
              <a:rPr lang="en-GB" sz="1200" dirty="0" err="1">
                <a:solidFill>
                  <a:schemeClr val="tx1"/>
                </a:solidFill>
              </a:rPr>
              <a:t>Lecarpentier</a:t>
            </a:r>
            <a:r>
              <a:rPr lang="en-GB" sz="1200" dirty="0">
                <a:solidFill>
                  <a:schemeClr val="tx1"/>
                </a:solidFill>
              </a:rPr>
              <a:t> et al., 2016]</a:t>
            </a: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4C37EEC-7C65-AE05-B7F2-F4A2A751C3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80C0E8-32A9-86A5-E845-571DCE89B87F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5/10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9E5CC1-F4E7-E6EF-858A-417764FF9C7B}"/>
              </a:ext>
            </a:extLst>
          </p:cNvPr>
          <p:cNvSpPr/>
          <p:nvPr/>
        </p:nvSpPr>
        <p:spPr>
          <a:xfrm>
            <a:off x="0" y="5082452"/>
            <a:ext cx="45720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C2D92-BEE3-9887-45F9-AB2DCA017EC9}"/>
              </a:ext>
            </a:extLst>
          </p:cNvPr>
          <p:cNvSpPr txBox="1"/>
          <p:nvPr/>
        </p:nvSpPr>
        <p:spPr>
          <a:xfrm>
            <a:off x="774693" y="4726304"/>
            <a:ext cx="23212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#elements = 252,348</a:t>
            </a:r>
          </a:p>
        </p:txBody>
      </p:sp>
    </p:spTree>
    <p:extLst>
      <p:ext uri="{BB962C8B-B14F-4D97-AF65-F5344CB8AC3E}">
        <p14:creationId xmlns:p14="http://schemas.microsoft.com/office/powerpoint/2010/main" val="455828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8673">
        <p159:morph option="byObject"/>
      </p:transition>
    </mc:Choice>
    <mc:Fallback xmlns="">
      <p:transition spd="slow" advTm="68673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light, traffic, dark&#10;&#10;Description automatically generated">
            <a:extLst>
              <a:ext uri="{FF2B5EF4-FFF2-40B4-BE49-F238E27FC236}">
                <a16:creationId xmlns:a16="http://schemas.microsoft.com/office/drawing/2014/main" id="{7C8326F8-1B5A-3C27-21FB-66CA74A21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4788"/>
            <a:ext cx="4241960" cy="1182272"/>
          </a:xfrm>
          <a:prstGeom prst="rect">
            <a:avLst/>
          </a:prstGeom>
        </p:spPr>
      </p:pic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A40B23EE-81D2-D816-BAC5-E81797458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4001026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Agree with placentone simulations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Show ‘spilling’</a:t>
            </a:r>
          </a:p>
          <a:p>
            <a:pPr>
              <a:buClr>
                <a:schemeClr val="tx1"/>
              </a:buClr>
            </a:pPr>
            <a:r>
              <a:rPr lang="en-GB" dirty="0"/>
              <a:t>Include marginal sinuses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2D slice of</a:t>
            </a:r>
            <a:br>
              <a:rPr lang="en" dirty="0"/>
            </a:br>
            <a:r>
              <a:rPr lang="en" dirty="0"/>
              <a:t>whole placenta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841DA-52E5-4535-91EF-CDE475D0A920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6/10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AB285D-4CCA-7C21-CE04-492ABC4B6D6B}"/>
              </a:ext>
            </a:extLst>
          </p:cNvPr>
          <p:cNvSpPr/>
          <p:nvPr/>
        </p:nvSpPr>
        <p:spPr>
          <a:xfrm>
            <a:off x="0" y="5082452"/>
            <a:ext cx="5486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0577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6506">
        <p159:morph option="byObject"/>
      </p:transition>
    </mc:Choice>
    <mc:Fallback xmlns="">
      <p:transition spd="slow" advTm="46506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C8326F8-1B5A-3C27-21FB-66CA74A21C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3784788"/>
            <a:ext cx="4241960" cy="1182271"/>
          </a:xfrm>
          <a:prstGeom prst="rect">
            <a:avLst/>
          </a:prstGeom>
        </p:spPr>
      </p:pic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A40B23EE-81D2-D816-BAC5-E81797458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4001026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Agree with placentone simulations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Show ‘spilling’</a:t>
            </a:r>
          </a:p>
          <a:p>
            <a:pPr>
              <a:buClr>
                <a:schemeClr val="tx1"/>
              </a:buClr>
            </a:pPr>
            <a:r>
              <a:rPr lang="en-GB" dirty="0"/>
              <a:t>Include marginal sinuses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2D slice of</a:t>
            </a:r>
            <a:br>
              <a:rPr lang="en" dirty="0"/>
            </a:br>
            <a:r>
              <a:rPr lang="en" dirty="0"/>
              <a:t>whole placenta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841DA-52E5-4535-91EF-CDE475D0A920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6/10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AB285D-4CCA-7C21-CE04-492ABC4B6D6B}"/>
              </a:ext>
            </a:extLst>
          </p:cNvPr>
          <p:cNvSpPr/>
          <p:nvPr/>
        </p:nvSpPr>
        <p:spPr>
          <a:xfrm>
            <a:off x="0" y="5082452"/>
            <a:ext cx="5486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0E1EB7-52A0-18B6-AAE1-B0C2A65E24D2}"/>
              </a:ext>
            </a:extLst>
          </p:cNvPr>
          <p:cNvSpPr txBox="1"/>
          <p:nvPr/>
        </p:nvSpPr>
        <p:spPr>
          <a:xfrm>
            <a:off x="774693" y="4726304"/>
            <a:ext cx="23212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#elements = 1,807,190</a:t>
            </a:r>
          </a:p>
        </p:txBody>
      </p:sp>
    </p:spTree>
    <p:extLst>
      <p:ext uri="{BB962C8B-B14F-4D97-AF65-F5344CB8AC3E}">
        <p14:creationId xmlns:p14="http://schemas.microsoft.com/office/powerpoint/2010/main" val="3819467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6506">
        <p159:morph option="byObject"/>
      </p:transition>
    </mc:Choice>
    <mc:Fallback xmlns="">
      <p:transition spd="slow" advTm="46506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light, traffic, dark&#10;&#10;Description automatically generated">
            <a:extLst>
              <a:ext uri="{FF2B5EF4-FFF2-40B4-BE49-F238E27FC236}">
                <a16:creationId xmlns:a16="http://schemas.microsoft.com/office/drawing/2014/main" id="{7C8326F8-1B5A-3C27-21FB-66CA74A21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4788"/>
            <a:ext cx="4241960" cy="1182272"/>
          </a:xfrm>
          <a:prstGeom prst="rect">
            <a:avLst/>
          </a:prstGeom>
        </p:spPr>
      </p:pic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A40B23EE-81D2-D816-BAC5-E81797458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4001026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Agree with placentone simulations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Show ‘spilling’</a:t>
            </a:r>
          </a:p>
          <a:p>
            <a:pPr>
              <a:buClr>
                <a:schemeClr val="tx1"/>
              </a:buClr>
            </a:pPr>
            <a:r>
              <a:rPr lang="en-GB" dirty="0"/>
              <a:t>Include marginal sinuses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2D slice of</a:t>
            </a:r>
            <a:br>
              <a:rPr lang="en" dirty="0"/>
            </a:br>
            <a:r>
              <a:rPr lang="en" dirty="0"/>
              <a:t>whole placenta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841DA-52E5-4535-91EF-CDE475D0A920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6/10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AB285D-4CCA-7C21-CE04-492ABC4B6D6B}"/>
              </a:ext>
            </a:extLst>
          </p:cNvPr>
          <p:cNvSpPr/>
          <p:nvPr/>
        </p:nvSpPr>
        <p:spPr>
          <a:xfrm>
            <a:off x="0" y="5082452"/>
            <a:ext cx="5486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960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6506">
        <p159:morph option="byObject"/>
      </p:transition>
    </mc:Choice>
    <mc:Fallback xmlns="">
      <p:transition spd="slow" advTm="46506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A40B23EE-81D2-D816-BAC5-E81797458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4001026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Agree with placentone simulations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Show ‘spilling’</a:t>
            </a:r>
          </a:p>
          <a:p>
            <a:pPr>
              <a:buClr>
                <a:schemeClr val="tx1"/>
              </a:buClr>
            </a:pPr>
            <a:r>
              <a:rPr lang="en-GB" dirty="0"/>
              <a:t>Include marginal sinuses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2D slice of</a:t>
            </a:r>
            <a:br>
              <a:rPr lang="en" dirty="0"/>
            </a:br>
            <a:r>
              <a:rPr lang="en" dirty="0"/>
              <a:t>whole placenta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841DA-52E5-4535-91EF-CDE475D0A920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6/10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AB285D-4CCA-7C21-CE04-492ABC4B6D6B}"/>
              </a:ext>
            </a:extLst>
          </p:cNvPr>
          <p:cNvSpPr/>
          <p:nvPr/>
        </p:nvSpPr>
        <p:spPr>
          <a:xfrm>
            <a:off x="0" y="5082452"/>
            <a:ext cx="5486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Don'tDoAnything">
            <a:extLst>
              <a:ext uri="{FF2B5EF4-FFF2-40B4-BE49-F238E27FC236}">
                <a16:creationId xmlns:a16="http://schemas.microsoft.com/office/drawing/2014/main" id="{A3CBB4D5-A446-B950-CB73-2E604C1D857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picture containing text, light, traffic, dark&#10;&#10;Description automatically generated">
            <a:extLst>
              <a:ext uri="{FF2B5EF4-FFF2-40B4-BE49-F238E27FC236}">
                <a16:creationId xmlns:a16="http://schemas.microsoft.com/office/drawing/2014/main" id="{7C8326F8-1B5A-3C27-21FB-66CA74A21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795031" y="-198782"/>
            <a:ext cx="23816909" cy="6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65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6506">
        <p159:morph option="byObject"/>
      </p:transition>
    </mc:Choice>
    <mc:Fallback xmlns="">
      <p:transition spd="slow" advTm="46506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40"/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A40B23EE-81D2-D816-BAC5-E81797458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4001026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Agree with placentone simulations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Show ‘spilling’</a:t>
            </a:r>
          </a:p>
          <a:p>
            <a:pPr>
              <a:buClr>
                <a:schemeClr val="tx1"/>
              </a:buClr>
            </a:pPr>
            <a:r>
              <a:rPr lang="en-GB" dirty="0"/>
              <a:t>Include marginal sinuses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2D slice of</a:t>
            </a:r>
            <a:br>
              <a:rPr lang="en" dirty="0"/>
            </a:br>
            <a:r>
              <a:rPr lang="en" dirty="0"/>
              <a:t>whole placenta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841DA-52E5-4535-91EF-CDE475D0A920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6/10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AB285D-4CCA-7C21-CE04-492ABC4B6D6B}"/>
              </a:ext>
            </a:extLst>
          </p:cNvPr>
          <p:cNvSpPr/>
          <p:nvPr/>
        </p:nvSpPr>
        <p:spPr>
          <a:xfrm>
            <a:off x="0" y="5082452"/>
            <a:ext cx="54864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Don'tDoAnything">
            <a:extLst>
              <a:ext uri="{FF2B5EF4-FFF2-40B4-BE49-F238E27FC236}">
                <a16:creationId xmlns:a16="http://schemas.microsoft.com/office/drawing/2014/main" id="{4EEF5DAB-8AA2-09B1-1278-3DE8155DB6F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picture containing text, light, traffic, dark&#10;&#10;Description automatically generated">
            <a:extLst>
              <a:ext uri="{FF2B5EF4-FFF2-40B4-BE49-F238E27FC236}">
                <a16:creationId xmlns:a16="http://schemas.microsoft.com/office/drawing/2014/main" id="{7C8326F8-1B5A-3C27-21FB-66CA74A21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779159" y="241824"/>
            <a:ext cx="23816909" cy="663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19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6506">
        <p159:morph option="byObject"/>
      </p:transition>
    </mc:Choice>
    <mc:Fallback xmlns="">
      <p:transition spd="slow" advTm="46506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4C559912-4EE0-4B44-332C-682F27DF0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577" y="3630768"/>
            <a:ext cx="4657578" cy="940359"/>
          </a:xfrm>
          <a:prstGeom prst="rect">
            <a:avLst/>
          </a:prstGeom>
        </p:spPr>
      </p:pic>
      <p:sp>
        <p:nvSpPr>
          <p:cNvPr id="1026" name="Google Shape;1026;p40"/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3679200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Reduces slow-moving blood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Geometrically more accurate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Uniformity of exchange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Septal veins*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Google Shape;1028;p40">
            <a:extLst>
              <a:ext uri="{FF2B5EF4-FFF2-40B4-BE49-F238E27FC236}">
                <a16:creationId xmlns:a16="http://schemas.microsoft.com/office/drawing/2014/main" id="{EAAE7412-E632-96CA-18CD-145F1560C83B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Graphic 3" descr="Test Dummy with solid fill">
            <a:extLst>
              <a:ext uri="{FF2B5EF4-FFF2-40B4-BE49-F238E27FC236}">
                <a16:creationId xmlns:a16="http://schemas.microsoft.com/office/drawing/2014/main" id="{2BCA9E3E-7A88-4C82-2EA8-BC1D02A0E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pic>
        <p:nvPicPr>
          <p:cNvPr id="7" name="Picture 6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FBD00F76-00ED-77C7-25A3-A984B9C2A7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225" y="3630768"/>
            <a:ext cx="4140614" cy="945495"/>
          </a:xfrm>
          <a:prstGeom prst="rect">
            <a:avLst/>
          </a:prstGeom>
        </p:spPr>
      </p:pic>
      <p:sp>
        <p:nvSpPr>
          <p:cNvPr id="8" name="Google Shape;1027;p40">
            <a:extLst>
              <a:ext uri="{FF2B5EF4-FFF2-40B4-BE49-F238E27FC236}">
                <a16:creationId xmlns:a16="http://schemas.microsoft.com/office/drawing/2014/main" id="{AB5BF676-A982-FEC9-A5B9-C71E90B3B938}"/>
              </a:ext>
            </a:extLst>
          </p:cNvPr>
          <p:cNvSpPr txBox="1">
            <a:spLocks/>
          </p:cNvSpPr>
          <p:nvPr/>
        </p:nvSpPr>
        <p:spPr>
          <a:xfrm>
            <a:off x="651530" y="3047783"/>
            <a:ext cx="2763070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dirty="0"/>
              <a:t>No septal veins</a:t>
            </a:r>
          </a:p>
        </p:txBody>
      </p:sp>
      <p:sp>
        <p:nvSpPr>
          <p:cNvPr id="9" name="Google Shape;1027;p40">
            <a:extLst>
              <a:ext uri="{FF2B5EF4-FFF2-40B4-BE49-F238E27FC236}">
                <a16:creationId xmlns:a16="http://schemas.microsoft.com/office/drawing/2014/main" id="{761CC3FF-9737-351A-FE97-202D37F0F85F}"/>
              </a:ext>
            </a:extLst>
          </p:cNvPr>
          <p:cNvSpPr txBox="1">
            <a:spLocks/>
          </p:cNvSpPr>
          <p:nvPr/>
        </p:nvSpPr>
        <p:spPr>
          <a:xfrm>
            <a:off x="5200290" y="3047782"/>
            <a:ext cx="2763070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dirty="0"/>
              <a:t>With septal veins</a:t>
            </a: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90A323C1-F8D1-5652-4F4E-5C123A9008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620" y="1207947"/>
            <a:ext cx="2286890" cy="16610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726674-DF42-EEDC-42CD-CE9793B5B166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7/10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80DE4D-8D5F-37F0-9C4B-0AB3006FE95D}"/>
              </a:ext>
            </a:extLst>
          </p:cNvPr>
          <p:cNvSpPr/>
          <p:nvPr/>
        </p:nvSpPr>
        <p:spPr>
          <a:xfrm>
            <a:off x="-1" y="5082452"/>
            <a:ext cx="64008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Google Shape;1027;p40">
            <a:extLst>
              <a:ext uri="{FF2B5EF4-FFF2-40B4-BE49-F238E27FC236}">
                <a16:creationId xmlns:a16="http://schemas.microsoft.com/office/drawing/2014/main" id="{2FCE3AF1-61B1-39EC-D450-C1586075FA6B}"/>
              </a:ext>
            </a:extLst>
          </p:cNvPr>
          <p:cNvSpPr txBox="1">
            <a:spLocks/>
          </p:cNvSpPr>
          <p:nvPr/>
        </p:nvSpPr>
        <p:spPr>
          <a:xfrm>
            <a:off x="1426318" y="837904"/>
            <a:ext cx="121349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sz="1400" dirty="0"/>
              <a:t>[</a:t>
            </a:r>
            <a:r>
              <a:rPr lang="en-GB" sz="1400" dirty="0" err="1"/>
              <a:t>Lopa</a:t>
            </a:r>
            <a:r>
              <a:rPr lang="en-GB" sz="1400" dirty="0"/>
              <a:t> Leach]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Google Shape;1027;p40">
                <a:extLst>
                  <a:ext uri="{FF2B5EF4-FFF2-40B4-BE49-F238E27FC236}">
                    <a16:creationId xmlns:a16="http://schemas.microsoft.com/office/drawing/2014/main" id="{6D5E9BAC-23B1-6A63-41A0-5748920A7F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19264" y="1461195"/>
                <a:ext cx="2763070" cy="6603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9pPr>
              </a:lstStyle>
              <a:p>
                <a:r>
                  <a:rPr lang="en-GB" sz="1200" dirty="0">
                    <a:solidFill>
                      <a:schemeClr val="bg2"/>
                    </a:solidFill>
                  </a:rPr>
                  <a:t>*Note that these particular simulations use Stokes in the pipes for </a:t>
                </a:r>
                <a14:m>
                  <m:oMath xmlns:m="http://schemas.openxmlformats.org/officeDocument/2006/math">
                    <m:r>
                      <a:rPr lang="en-GB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GB" sz="1200" dirty="0">
                    <a:solidFill>
                      <a:schemeClr val="bg2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Google Shape;1027;p40">
                <a:extLst>
                  <a:ext uri="{FF2B5EF4-FFF2-40B4-BE49-F238E27FC236}">
                    <a16:creationId xmlns:a16="http://schemas.microsoft.com/office/drawing/2014/main" id="{6D5E9BAC-23B1-6A63-41A0-5748920A7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9264" y="1461195"/>
                <a:ext cx="2763070" cy="6603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126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2886">
        <p159:morph option="byObject"/>
      </p:transition>
    </mc:Choice>
    <mc:Fallback xmlns="">
      <p:transition spd="slow" advTm="52886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27;p40">
            <a:extLst>
              <a:ext uri="{FF2B5EF4-FFF2-40B4-BE49-F238E27FC236}">
                <a16:creationId xmlns:a16="http://schemas.microsoft.com/office/drawing/2014/main" id="{08B1C467-6D87-C1CF-DAF0-C62BE06073E9}"/>
              </a:ext>
            </a:extLst>
          </p:cNvPr>
          <p:cNvSpPr txBox="1">
            <a:spLocks/>
          </p:cNvSpPr>
          <p:nvPr/>
        </p:nvSpPr>
        <p:spPr>
          <a:xfrm>
            <a:off x="1426318" y="837904"/>
            <a:ext cx="121349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sz="1400" dirty="0"/>
              <a:t>[</a:t>
            </a:r>
            <a:r>
              <a:rPr lang="en-GB" sz="1400" dirty="0" err="1"/>
              <a:t>Lopa</a:t>
            </a:r>
            <a:r>
              <a:rPr lang="en-GB" sz="1400" dirty="0"/>
              <a:t> Leach]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Septal veins*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Google Shape;1028;p40">
            <a:extLst>
              <a:ext uri="{FF2B5EF4-FFF2-40B4-BE49-F238E27FC236}">
                <a16:creationId xmlns:a16="http://schemas.microsoft.com/office/drawing/2014/main" id="{EAAE7412-E632-96CA-18CD-145F1560C83B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Graphic 3" descr="Test Dummy with solid fill">
            <a:extLst>
              <a:ext uri="{FF2B5EF4-FFF2-40B4-BE49-F238E27FC236}">
                <a16:creationId xmlns:a16="http://schemas.microsoft.com/office/drawing/2014/main" id="{2BCA9E3E-7A88-4C82-2EA8-BC1D02A0ED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8" name="Google Shape;1027;p40">
            <a:extLst>
              <a:ext uri="{FF2B5EF4-FFF2-40B4-BE49-F238E27FC236}">
                <a16:creationId xmlns:a16="http://schemas.microsoft.com/office/drawing/2014/main" id="{AB5BF676-A982-FEC9-A5B9-C71E90B3B938}"/>
              </a:ext>
            </a:extLst>
          </p:cNvPr>
          <p:cNvSpPr txBox="1">
            <a:spLocks/>
          </p:cNvSpPr>
          <p:nvPr/>
        </p:nvSpPr>
        <p:spPr>
          <a:xfrm>
            <a:off x="651530" y="3047783"/>
            <a:ext cx="2763070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dirty="0"/>
              <a:t>No septal veins</a:t>
            </a:r>
          </a:p>
        </p:txBody>
      </p:sp>
      <p:sp>
        <p:nvSpPr>
          <p:cNvPr id="9" name="Google Shape;1027;p40">
            <a:extLst>
              <a:ext uri="{FF2B5EF4-FFF2-40B4-BE49-F238E27FC236}">
                <a16:creationId xmlns:a16="http://schemas.microsoft.com/office/drawing/2014/main" id="{761CC3FF-9737-351A-FE97-202D37F0F85F}"/>
              </a:ext>
            </a:extLst>
          </p:cNvPr>
          <p:cNvSpPr txBox="1">
            <a:spLocks/>
          </p:cNvSpPr>
          <p:nvPr/>
        </p:nvSpPr>
        <p:spPr>
          <a:xfrm>
            <a:off x="5200290" y="3047782"/>
            <a:ext cx="2763070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dirty="0"/>
              <a:t>With septal veins</a:t>
            </a: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90A323C1-F8D1-5652-4F4E-5C123A900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620" y="1207947"/>
            <a:ext cx="2286890" cy="16610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726674-DF42-EEDC-42CD-CE9793B5B166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7/10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5" name="Google Shape;1026;p40">
            <a:extLst>
              <a:ext uri="{FF2B5EF4-FFF2-40B4-BE49-F238E27FC236}">
                <a16:creationId xmlns:a16="http://schemas.microsoft.com/office/drawing/2014/main" id="{ABB5486F-894C-845B-628F-5B28F79E303E}"/>
              </a:ext>
            </a:extLst>
          </p:cNvPr>
          <p:cNvSpPr txBox="1">
            <a:spLocks/>
          </p:cNvSpPr>
          <p:nvPr/>
        </p:nvSpPr>
        <p:spPr>
          <a:xfrm>
            <a:off x="4742225" y="459511"/>
            <a:ext cx="3679200" cy="1332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○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Karla"/>
              <a:buChar char="■"/>
              <a:defRPr sz="1600" b="0" i="0" u="none" strike="noStrike" cap="none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>
              <a:buClr>
                <a:schemeClr val="tx1"/>
              </a:buClr>
            </a:pPr>
            <a:r>
              <a:rPr lang="en-GB" dirty="0"/>
              <a:t>Reduces slow-moving blood</a:t>
            </a:r>
          </a:p>
          <a:p>
            <a:pPr>
              <a:buClr>
                <a:schemeClr val="tx1"/>
              </a:buClr>
            </a:pPr>
            <a:r>
              <a:rPr lang="en-GB" dirty="0"/>
              <a:t>Geometrically more accurate</a:t>
            </a:r>
          </a:p>
          <a:p>
            <a:pPr>
              <a:buClr>
                <a:schemeClr val="tx1"/>
              </a:buClr>
            </a:pPr>
            <a:r>
              <a:rPr lang="en-GB" dirty="0"/>
              <a:t>Uniformity of exchange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Google Shape;1027;p40">
                <a:extLst>
                  <a:ext uri="{FF2B5EF4-FFF2-40B4-BE49-F238E27FC236}">
                    <a16:creationId xmlns:a16="http://schemas.microsoft.com/office/drawing/2014/main" id="{FD4D84B8-EDAD-2670-D53C-09A0C81E06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19264" y="1461195"/>
                <a:ext cx="2763070" cy="6603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9pPr>
              </a:lstStyle>
              <a:p>
                <a:r>
                  <a:rPr lang="en-GB" sz="1200" dirty="0">
                    <a:solidFill>
                      <a:schemeClr val="bg2"/>
                    </a:solidFill>
                  </a:rPr>
                  <a:t>*Note that these particular simulations use Stokes in the pipes for </a:t>
                </a:r>
                <a14:m>
                  <m:oMath xmlns:m="http://schemas.openxmlformats.org/officeDocument/2006/math">
                    <m:r>
                      <a:rPr lang="en-GB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GB" sz="1200" dirty="0">
                    <a:solidFill>
                      <a:schemeClr val="bg2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4" name="Google Shape;1027;p40">
                <a:extLst>
                  <a:ext uri="{FF2B5EF4-FFF2-40B4-BE49-F238E27FC236}">
                    <a16:creationId xmlns:a16="http://schemas.microsoft.com/office/drawing/2014/main" id="{FD4D84B8-EDAD-2670-D53C-09A0C81E0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9264" y="1461195"/>
                <a:ext cx="2763070" cy="6603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5E80DE4D-8D5F-37F0-9C4B-0AB3006FE95D}"/>
              </a:ext>
            </a:extLst>
          </p:cNvPr>
          <p:cNvSpPr/>
          <p:nvPr/>
        </p:nvSpPr>
        <p:spPr>
          <a:xfrm>
            <a:off x="-1" y="5082452"/>
            <a:ext cx="64008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Don'tDoAnything">
            <a:extLst>
              <a:ext uri="{FF2B5EF4-FFF2-40B4-BE49-F238E27FC236}">
                <a16:creationId xmlns:a16="http://schemas.microsoft.com/office/drawing/2014/main" id="{FD9A087A-4ABA-F0F4-B9CB-197AC5364DC8}"/>
              </a:ext>
            </a:extLst>
          </p:cNvPr>
          <p:cNvSpPr/>
          <p:nvPr/>
        </p:nvSpPr>
        <p:spPr>
          <a:xfrm>
            <a:off x="-1" y="7034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4C559912-4EE0-4B44-332C-682F27DF0B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5577" y="3630768"/>
            <a:ext cx="4657578" cy="940359"/>
          </a:xfrm>
          <a:prstGeom prst="rect">
            <a:avLst/>
          </a:prstGeom>
        </p:spPr>
      </p:pic>
      <p:pic>
        <p:nvPicPr>
          <p:cNvPr id="7" name="Picture 6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FBD00F76-00ED-77C7-25A3-A984B9C2A7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2225" y="3630768"/>
            <a:ext cx="4140614" cy="94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07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15">
        <p159:morph option="byObject"/>
      </p:transition>
    </mc:Choice>
    <mc:Fallback xmlns="">
      <p:transition spd="slow" advTm="515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027;p40">
            <a:extLst>
              <a:ext uri="{FF2B5EF4-FFF2-40B4-BE49-F238E27FC236}">
                <a16:creationId xmlns:a16="http://schemas.microsoft.com/office/drawing/2014/main" id="{FFA687EE-92B4-370E-B269-A64F8EBCD636}"/>
              </a:ext>
            </a:extLst>
          </p:cNvPr>
          <p:cNvSpPr txBox="1">
            <a:spLocks/>
          </p:cNvSpPr>
          <p:nvPr/>
        </p:nvSpPr>
        <p:spPr>
          <a:xfrm>
            <a:off x="1426318" y="837904"/>
            <a:ext cx="1213494" cy="389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sz="1400" dirty="0"/>
              <a:t>[</a:t>
            </a:r>
            <a:r>
              <a:rPr lang="en-GB" sz="1400" dirty="0" err="1"/>
              <a:t>Lopa</a:t>
            </a:r>
            <a:r>
              <a:rPr lang="en-GB" sz="1400" dirty="0"/>
              <a:t> Leach]</a:t>
            </a:r>
          </a:p>
        </p:txBody>
      </p:sp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763070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Septal veins*</a:t>
            </a:r>
            <a:endParaRPr dirty="0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8FBE75-52DC-9801-A4C5-4D17C5D42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Google Shape;1028;p40">
            <a:extLst>
              <a:ext uri="{FF2B5EF4-FFF2-40B4-BE49-F238E27FC236}">
                <a16:creationId xmlns:a16="http://schemas.microsoft.com/office/drawing/2014/main" id="{EAAE7412-E632-96CA-18CD-145F1560C83B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Google Shape;1027;p40">
                <a:extLst>
                  <a:ext uri="{FF2B5EF4-FFF2-40B4-BE49-F238E27FC236}">
                    <a16:creationId xmlns:a16="http://schemas.microsoft.com/office/drawing/2014/main" id="{474D4D21-C090-F721-C732-42EFFFB4DF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19264" y="1461195"/>
                <a:ext cx="2763070" cy="6603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9pPr>
              </a:lstStyle>
              <a:p>
                <a:r>
                  <a:rPr lang="en-GB" sz="1200" dirty="0">
                    <a:solidFill>
                      <a:schemeClr val="bg2"/>
                    </a:solidFill>
                  </a:rPr>
                  <a:t>*Note that these particular simulations use Stokes in the pipes for </a:t>
                </a:r>
                <a14:m>
                  <m:oMath xmlns:m="http://schemas.openxmlformats.org/officeDocument/2006/math">
                    <m:r>
                      <a:rPr lang="en-GB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GB" sz="1200" dirty="0">
                    <a:solidFill>
                      <a:schemeClr val="bg2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4" name="Google Shape;1027;p40">
                <a:extLst>
                  <a:ext uri="{FF2B5EF4-FFF2-40B4-BE49-F238E27FC236}">
                    <a16:creationId xmlns:a16="http://schemas.microsoft.com/office/drawing/2014/main" id="{474D4D21-C090-F721-C732-42EFFFB4D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9264" y="1461195"/>
                <a:ext cx="2763070" cy="6603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phic 3" descr="Test Dummy with solid fill">
            <a:extLst>
              <a:ext uri="{FF2B5EF4-FFF2-40B4-BE49-F238E27FC236}">
                <a16:creationId xmlns:a16="http://schemas.microsoft.com/office/drawing/2014/main" id="{2BCA9E3E-7A88-4C82-2EA8-BC1D02A0E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sp>
        <p:nvSpPr>
          <p:cNvPr id="8" name="Google Shape;1027;p40">
            <a:extLst>
              <a:ext uri="{FF2B5EF4-FFF2-40B4-BE49-F238E27FC236}">
                <a16:creationId xmlns:a16="http://schemas.microsoft.com/office/drawing/2014/main" id="{AB5BF676-A982-FEC9-A5B9-C71E90B3B938}"/>
              </a:ext>
            </a:extLst>
          </p:cNvPr>
          <p:cNvSpPr txBox="1">
            <a:spLocks/>
          </p:cNvSpPr>
          <p:nvPr/>
        </p:nvSpPr>
        <p:spPr>
          <a:xfrm>
            <a:off x="651530" y="3047783"/>
            <a:ext cx="2763070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dirty="0"/>
              <a:t>No septal veins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57EFDA-E4AD-7875-0952-CAA60B4786BA}"/>
              </a:ext>
            </a:extLst>
          </p:cNvPr>
          <p:cNvSpPr/>
          <p:nvPr/>
        </p:nvSpPr>
        <p:spPr>
          <a:xfrm>
            <a:off x="-1" y="5082452"/>
            <a:ext cx="64008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Google Shape;1027;p40">
            <a:extLst>
              <a:ext uri="{FF2B5EF4-FFF2-40B4-BE49-F238E27FC236}">
                <a16:creationId xmlns:a16="http://schemas.microsoft.com/office/drawing/2014/main" id="{761CC3FF-9737-351A-FE97-202D37F0F85F}"/>
              </a:ext>
            </a:extLst>
          </p:cNvPr>
          <p:cNvSpPr txBox="1">
            <a:spLocks/>
          </p:cNvSpPr>
          <p:nvPr/>
        </p:nvSpPr>
        <p:spPr>
          <a:xfrm>
            <a:off x="5200290" y="3047782"/>
            <a:ext cx="2763070" cy="582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algn="ctr"/>
            <a:r>
              <a:rPr lang="en-GB" dirty="0"/>
              <a:t>With septal veins</a:t>
            </a: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90A323C1-F8D1-5652-4F4E-5C123A9008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620" y="1207947"/>
            <a:ext cx="2286890" cy="16610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5" name="Google Shape;1026;p40">
            <a:extLst>
              <a:ext uri="{FF2B5EF4-FFF2-40B4-BE49-F238E27FC236}">
                <a16:creationId xmlns:a16="http://schemas.microsoft.com/office/drawing/2014/main" id="{A25A21BF-994A-8618-78E1-8BEE6F477C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42225" y="459511"/>
            <a:ext cx="3679200" cy="13327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Reduces slow-moving blood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Geometrically more accurate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Char char="●"/>
            </a:pPr>
            <a:r>
              <a:rPr lang="en-GB" dirty="0"/>
              <a:t>Uniformity of exchange</a:t>
            </a:r>
          </a:p>
        </p:txBody>
      </p:sp>
      <p:sp>
        <p:nvSpPr>
          <p:cNvPr id="5" name="Don'tDoAnything">
            <a:extLst>
              <a:ext uri="{FF2B5EF4-FFF2-40B4-BE49-F238E27FC236}">
                <a16:creationId xmlns:a16="http://schemas.microsoft.com/office/drawing/2014/main" id="{1D17E00E-BFCE-95DF-1BB0-3CE88301122D}"/>
              </a:ext>
            </a:extLst>
          </p:cNvPr>
          <p:cNvSpPr/>
          <p:nvPr/>
        </p:nvSpPr>
        <p:spPr>
          <a:xfrm>
            <a:off x="-1" y="7034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4C559912-4EE0-4B44-332C-682F27DF0B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7716"/>
          <a:stretch/>
        </p:blipFill>
        <p:spPr>
          <a:xfrm>
            <a:off x="-5072039" y="1207947"/>
            <a:ext cx="8691539" cy="2817472"/>
          </a:xfrm>
          <a:prstGeom prst="rect">
            <a:avLst/>
          </a:prstGeom>
        </p:spPr>
      </p:pic>
      <p:pic>
        <p:nvPicPr>
          <p:cNvPr id="7" name="Picture 6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FBD00F76-00ED-77C7-25A3-A984B9C2A72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1179"/>
          <a:stretch/>
        </p:blipFill>
        <p:spPr>
          <a:xfrm>
            <a:off x="4401776" y="1195957"/>
            <a:ext cx="9740422" cy="28218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D530F0-C4C9-244F-6415-47237FDBC92F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7/10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43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4">
        <p159:morph option="byObject"/>
      </p:transition>
    </mc:Choice>
    <mc:Fallback xmlns="">
      <p:transition spd="slow" advTm="54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Flux transport*</a:t>
            </a:r>
            <a:endParaRPr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43EF27-5DC9-4AF9-4034-087385740621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8/10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117C4B-8B31-2352-EF66-17C26B333790}"/>
              </a:ext>
            </a:extLst>
          </p:cNvPr>
          <p:cNvSpPr/>
          <p:nvPr/>
        </p:nvSpPr>
        <p:spPr>
          <a:xfrm>
            <a:off x="-1" y="5082452"/>
            <a:ext cx="73152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Google Shape;1028;p40">
            <a:extLst>
              <a:ext uri="{FF2B5EF4-FFF2-40B4-BE49-F238E27FC236}">
                <a16:creationId xmlns:a16="http://schemas.microsoft.com/office/drawing/2014/main" id="{BDE0F7D6-411D-E382-FC76-71271C95DC4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63BD4B79-EEF3-FF14-CC48-90E8E1E36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pic>
        <p:nvPicPr>
          <p:cNvPr id="5" name="Picture 4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633D46F1-7B48-9296-A114-401CADE0E1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5577" y="3630768"/>
            <a:ext cx="4657578" cy="940359"/>
          </a:xfrm>
          <a:prstGeom prst="rect">
            <a:avLst/>
          </a:prstGeom>
        </p:spPr>
      </p:pic>
      <p:pic>
        <p:nvPicPr>
          <p:cNvPr id="8" name="Picture 7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25818D4E-8C30-6CE7-B7DB-47806C04AD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225" y="3630768"/>
            <a:ext cx="4140614" cy="9454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255AFA2-276C-47EF-C8BE-93078B222667}"/>
                  </a:ext>
                </a:extLst>
              </p:cNvPr>
              <p:cNvSpPr txBox="1"/>
              <p:nvPr/>
            </p:nvSpPr>
            <p:spPr>
              <a:xfrm>
                <a:off x="3042645" y="1932793"/>
                <a:ext cx="2262298" cy="6389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GB" sz="40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sz="40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40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255AFA2-276C-47EF-C8BE-93078B222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645" y="1932793"/>
                <a:ext cx="2262298" cy="6389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822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210">
        <p159:morph option="byObject"/>
      </p:transition>
    </mc:Choice>
    <mc:Fallback xmlns="">
      <p:transition spd="slow" advTm="3921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25818D4E-8C30-6CE7-B7DB-47806C04A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51" y="2884357"/>
            <a:ext cx="8256649" cy="1885378"/>
          </a:xfrm>
          <a:prstGeom prst="rect">
            <a:avLst/>
          </a:prstGeom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Flux transport*</a:t>
            </a:r>
            <a:endParaRPr dirty="0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43EF27-5DC9-4AF9-4034-087385740621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8/10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117C4B-8B31-2352-EF66-17C26B333790}"/>
              </a:ext>
            </a:extLst>
          </p:cNvPr>
          <p:cNvSpPr/>
          <p:nvPr/>
        </p:nvSpPr>
        <p:spPr>
          <a:xfrm>
            <a:off x="-1" y="5082452"/>
            <a:ext cx="73152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Google Shape;1028;p40">
            <a:extLst>
              <a:ext uri="{FF2B5EF4-FFF2-40B4-BE49-F238E27FC236}">
                <a16:creationId xmlns:a16="http://schemas.microsoft.com/office/drawing/2014/main" id="{BDE0F7D6-411D-E382-FC76-71271C95DC4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63BD4B79-EEF3-FF14-CC48-90E8E1E36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pic>
        <p:nvPicPr>
          <p:cNvPr id="5" name="Picture 4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633D46F1-7B48-9296-A114-401CADE0E1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69" r="7212"/>
          <a:stretch/>
        </p:blipFill>
        <p:spPr>
          <a:xfrm>
            <a:off x="824023" y="1285132"/>
            <a:ext cx="8154079" cy="1885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4E9D38-1403-2720-1CB4-0F5C8F2E7AF2}"/>
                  </a:ext>
                </a:extLst>
              </p:cNvPr>
              <p:cNvSpPr txBox="1"/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4E9D38-1403-2720-1CB4-0F5C8F2E7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051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431">
        <p159:morph option="byObject"/>
      </p:transition>
    </mc:Choice>
    <mc:Fallback xmlns="">
      <p:transition spd="slow" advTm="1431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25818D4E-8C30-6CE7-B7DB-47806C04AD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815"/>
          <a:stretch/>
        </p:blipFill>
        <p:spPr>
          <a:xfrm>
            <a:off x="8023123" y="2884357"/>
            <a:ext cx="1006077" cy="1885378"/>
          </a:xfrm>
          <a:prstGeom prst="rect">
            <a:avLst/>
          </a:prstGeom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Flux transport*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4633C0-E1D0-6553-E8A7-80F3A46970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331839" y="2802060"/>
            <a:ext cx="9144000" cy="1987825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43EF27-5DC9-4AF9-4034-087385740621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8/10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117C4B-8B31-2352-EF66-17C26B333790}"/>
              </a:ext>
            </a:extLst>
          </p:cNvPr>
          <p:cNvSpPr/>
          <p:nvPr/>
        </p:nvSpPr>
        <p:spPr>
          <a:xfrm>
            <a:off x="-1" y="5082452"/>
            <a:ext cx="73152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Google Shape;1028;p40">
            <a:extLst>
              <a:ext uri="{FF2B5EF4-FFF2-40B4-BE49-F238E27FC236}">
                <a16:creationId xmlns:a16="http://schemas.microsoft.com/office/drawing/2014/main" id="{BDE0F7D6-411D-E382-FC76-71271C95DC4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63BD4B79-EEF3-FF14-CC48-90E8E1E36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pic>
        <p:nvPicPr>
          <p:cNvPr id="5" name="Picture 4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633D46F1-7B48-9296-A114-401CADE0E17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276" r="7212"/>
          <a:stretch/>
        </p:blipFill>
        <p:spPr>
          <a:xfrm>
            <a:off x="8089900" y="1285132"/>
            <a:ext cx="888202" cy="1885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1D0184-334A-C8D9-D6C5-E8E43C9E062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355137" y="1198655"/>
            <a:ext cx="9167298" cy="19928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AE1A63-19F7-ED77-9656-9202D8BF1056}"/>
                  </a:ext>
                </a:extLst>
              </p:cNvPr>
              <p:cNvSpPr txBox="1"/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AE1A63-19F7-ED77-9656-9202D8BF1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619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73">
        <p:fade/>
      </p:transition>
    </mc:Choice>
    <mc:Fallback xmlns="">
      <p:transition spd="med" advTm="3873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25818D4E-8C30-6CE7-B7DB-47806C04AD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815"/>
          <a:stretch/>
        </p:blipFill>
        <p:spPr>
          <a:xfrm>
            <a:off x="8023123" y="2884357"/>
            <a:ext cx="1006077" cy="1885378"/>
          </a:xfrm>
          <a:prstGeom prst="rect">
            <a:avLst/>
          </a:prstGeom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Flux transport*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4633C0-E1D0-6553-E8A7-80F3A46970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330618" y="2802325"/>
            <a:ext cx="9141557" cy="1987295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43EF27-5DC9-4AF9-4034-087385740621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8/10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117C4B-8B31-2352-EF66-17C26B333790}"/>
              </a:ext>
            </a:extLst>
          </p:cNvPr>
          <p:cNvSpPr/>
          <p:nvPr/>
        </p:nvSpPr>
        <p:spPr>
          <a:xfrm>
            <a:off x="-1" y="5082452"/>
            <a:ext cx="73152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Google Shape;1028;p40">
            <a:extLst>
              <a:ext uri="{FF2B5EF4-FFF2-40B4-BE49-F238E27FC236}">
                <a16:creationId xmlns:a16="http://schemas.microsoft.com/office/drawing/2014/main" id="{BDE0F7D6-411D-E382-FC76-71271C95DC4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63BD4B79-EEF3-FF14-CC48-90E8E1E36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pic>
        <p:nvPicPr>
          <p:cNvPr id="5" name="Picture 4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633D46F1-7B48-9296-A114-401CADE0E17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276" r="7212"/>
          <a:stretch/>
        </p:blipFill>
        <p:spPr>
          <a:xfrm>
            <a:off x="8089900" y="1285132"/>
            <a:ext cx="888202" cy="1885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1D0184-334A-C8D9-D6C5-E8E43C9E062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353915" y="1198921"/>
            <a:ext cx="9164852" cy="19923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48B5D1-2ECC-552C-2B8B-2C4A31FB860C}"/>
                  </a:ext>
                </a:extLst>
              </p:cNvPr>
              <p:cNvSpPr txBox="1"/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48B5D1-2ECC-552C-2B8B-2C4A31FB8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2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light, image, dark&#10;&#10;Description automatically generated">
            <a:extLst>
              <a:ext uri="{FF2B5EF4-FFF2-40B4-BE49-F238E27FC236}">
                <a16:creationId xmlns:a16="http://schemas.microsoft.com/office/drawing/2014/main" id="{25818D4E-8C30-6CE7-B7DB-47806C04AD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815"/>
          <a:stretch/>
        </p:blipFill>
        <p:spPr>
          <a:xfrm>
            <a:off x="8023123" y="2884357"/>
            <a:ext cx="1006077" cy="1885378"/>
          </a:xfrm>
          <a:prstGeom prst="rect">
            <a:avLst/>
          </a:prstGeom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Flux transport*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4633C0-E1D0-6553-E8A7-80F3A46970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330618" y="2802325"/>
            <a:ext cx="9141557" cy="1987295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43EF27-5DC9-4AF9-4034-087385740621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8/10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117C4B-8B31-2352-EF66-17C26B333790}"/>
              </a:ext>
            </a:extLst>
          </p:cNvPr>
          <p:cNvSpPr/>
          <p:nvPr/>
        </p:nvSpPr>
        <p:spPr>
          <a:xfrm>
            <a:off x="-1" y="5082452"/>
            <a:ext cx="73152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Google Shape;1028;p40">
            <a:extLst>
              <a:ext uri="{FF2B5EF4-FFF2-40B4-BE49-F238E27FC236}">
                <a16:creationId xmlns:a16="http://schemas.microsoft.com/office/drawing/2014/main" id="{BDE0F7D6-411D-E382-FC76-71271C95DC4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0353A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raphic 6" descr="Test Dummy with solid fill">
            <a:extLst>
              <a:ext uri="{FF2B5EF4-FFF2-40B4-BE49-F238E27FC236}">
                <a16:creationId xmlns:a16="http://schemas.microsoft.com/office/drawing/2014/main" id="{63BD4B79-EEF3-FF14-CC48-90E8E1E36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749" y="407107"/>
            <a:ext cx="506617" cy="506617"/>
          </a:xfrm>
          <a:prstGeom prst="rect">
            <a:avLst/>
          </a:prstGeom>
        </p:spPr>
      </p:pic>
      <p:pic>
        <p:nvPicPr>
          <p:cNvPr id="5" name="Picture 4" descr="A picture containing text, light, dark, image&#10;&#10;Description automatically generated">
            <a:extLst>
              <a:ext uri="{FF2B5EF4-FFF2-40B4-BE49-F238E27FC236}">
                <a16:creationId xmlns:a16="http://schemas.microsoft.com/office/drawing/2014/main" id="{633D46F1-7B48-9296-A114-401CADE0E17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276" r="7212"/>
          <a:stretch/>
        </p:blipFill>
        <p:spPr>
          <a:xfrm>
            <a:off x="8089900" y="1285132"/>
            <a:ext cx="888202" cy="18853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1D0184-334A-C8D9-D6C5-E8E43C9E062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353912" y="1198921"/>
            <a:ext cx="9164847" cy="19923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C919DEF-873B-6645-18D2-6032704C36E0}"/>
                  </a:ext>
                </a:extLst>
              </p:cNvPr>
              <p:cNvSpPr txBox="1"/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C919DEF-873B-6645-18D2-6032704C3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652" y="438569"/>
                <a:ext cx="2262298" cy="3833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17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!!Circle"/>
          <p:cNvSpPr/>
          <p:nvPr/>
        </p:nvSpPr>
        <p:spPr>
          <a:xfrm>
            <a:off x="5795025" y="1227761"/>
            <a:ext cx="960300" cy="9603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37"/>
          <p:cNvSpPr txBox="1">
            <a:spLocks noGrp="1"/>
          </p:cNvSpPr>
          <p:nvPr>
            <p:ph type="title"/>
          </p:nvPr>
        </p:nvSpPr>
        <p:spPr>
          <a:xfrm>
            <a:off x="4853337" y="2270664"/>
            <a:ext cx="28437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Nutrient transport</a:t>
            </a:r>
            <a:endParaRPr dirty="0"/>
          </a:p>
        </p:txBody>
      </p:sp>
      <p:sp>
        <p:nvSpPr>
          <p:cNvPr id="908" name="Google Shape;908;p37"/>
          <p:cNvSpPr txBox="1">
            <a:spLocks noGrp="1"/>
          </p:cNvSpPr>
          <p:nvPr>
            <p:ph type="title" idx="2"/>
          </p:nvPr>
        </p:nvSpPr>
        <p:spPr>
          <a:xfrm>
            <a:off x="5854874" y="1456760"/>
            <a:ext cx="840600" cy="4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>
                    <a:lumMod val="85000"/>
                    <a:lumOff val="15000"/>
                  </a:schemeClr>
                </a:solidFill>
              </a:rPr>
              <a:t>03</a:t>
            </a:r>
            <a:endParaRPr dirty="0">
              <a:solidFill>
                <a:schemeClr val="bg2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26DDE00-7B6E-A103-CAAD-624DF900C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pic>
        <p:nvPicPr>
          <p:cNvPr id="5" name="Google Shape;909;p37">
            <a:extLst>
              <a:ext uri="{FF2B5EF4-FFF2-40B4-BE49-F238E27FC236}">
                <a16:creationId xmlns:a16="http://schemas.microsoft.com/office/drawing/2014/main" id="{D7B7DE8F-3733-155E-98A9-F89593E08CAE}"/>
              </a:ext>
            </a:extLst>
          </p:cNvPr>
          <p:cNvPicPr preferRelativeResize="0"/>
          <p:nvPr/>
        </p:nvPicPr>
        <p:blipFill rotWithShape="1">
          <a:blip r:embed="rId4"/>
          <a:srcRect t="1113" b="1113"/>
          <a:stretch/>
        </p:blipFill>
        <p:spPr>
          <a:xfrm>
            <a:off x="-676376" y="-805875"/>
            <a:ext cx="4745700" cy="4745700"/>
          </a:xfrm>
          <a:prstGeom prst="ellipse">
            <a:avLst/>
          </a:prstGeom>
          <a:noFill/>
          <a:ln w="762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727240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28;p40">
            <a:extLst>
              <a:ext uri="{FF2B5EF4-FFF2-40B4-BE49-F238E27FC236}">
                <a16:creationId xmlns:a16="http://schemas.microsoft.com/office/drawing/2014/main" id="{A516682B-50D3-905D-73BB-094B3184B146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raphic 9" descr="Lungs with solid fill">
            <a:extLst>
              <a:ext uri="{FF2B5EF4-FFF2-40B4-BE49-F238E27FC236}">
                <a16:creationId xmlns:a16="http://schemas.microsoft.com/office/drawing/2014/main" id="{D296F017-91C6-4D85-C26B-94A8E19C8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713" y="393298"/>
            <a:ext cx="491663" cy="491663"/>
          </a:xfrm>
          <a:prstGeom prst="rect">
            <a:avLst/>
          </a:prstGeom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Nutrient transport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CFBAF97-E6ED-412C-9E5B-9AA7ADA6A70E}"/>
                  </a:ext>
                </a:extLst>
              </p:cNvPr>
              <p:cNvSpPr/>
              <p:nvPr/>
            </p:nvSpPr>
            <p:spPr>
              <a:xfrm>
                <a:off x="5238866" y="884961"/>
                <a:ext cx="3286155" cy="158343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>
                    <a:solidFill>
                      <a:schemeClr val="bg2">
                        <a:lumMod val="85000"/>
                        <a:lumOff val="15000"/>
                      </a:schemeClr>
                    </a:solidFill>
                  </a:rPr>
                  <a:t>Reaction-advection-diffusion:</a:t>
                </a:r>
                <a:br>
                  <a:rPr lang="en-GB" dirty="0">
                    <a:solidFill>
                      <a:schemeClr val="bg2">
                        <a:lumMod val="85000"/>
                        <a:lumOff val="15000"/>
                      </a:schemeClr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Pe</m:t>
                          </m:r>
                        </m:den>
                      </m:f>
                      <m:sSup>
                        <m:sSupPr>
                          <m:ctrlP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Dm</m:t>
                      </m:r>
                      <m:r>
                        <m:rPr>
                          <m:nor/>
                        </m:rPr>
                        <a:rPr lang="en-GB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inlet</m:t>
                          </m:r>
                        </m:sub>
                      </m:sSub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GB" b="1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en-GB" b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m:rPr>
                          <m:sty m:val="p"/>
                        </m:rPr>
                        <a:rPr lang="en-GB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GB" i="1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dirty="0">
                  <a:solidFill>
                    <a:schemeClr val="bg2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CFBAF97-E6ED-412C-9E5B-9AA7ADA6A7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866" y="884961"/>
                <a:ext cx="3286155" cy="15834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9B1029-65AD-D34A-54AB-DD3312F33D14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9/10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893524-874F-6DBD-4C69-3CB7689A64C1}"/>
              </a:ext>
            </a:extLst>
          </p:cNvPr>
          <p:cNvSpPr/>
          <p:nvPr/>
        </p:nvSpPr>
        <p:spPr>
          <a:xfrm>
            <a:off x="-1" y="5082452"/>
            <a:ext cx="8229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6615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28;p40">
            <a:extLst>
              <a:ext uri="{FF2B5EF4-FFF2-40B4-BE49-F238E27FC236}">
                <a16:creationId xmlns:a16="http://schemas.microsoft.com/office/drawing/2014/main" id="{A516682B-50D3-905D-73BB-094B3184B146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raphic 9" descr="Lungs with solid fill">
            <a:extLst>
              <a:ext uri="{FF2B5EF4-FFF2-40B4-BE49-F238E27FC236}">
                <a16:creationId xmlns:a16="http://schemas.microsoft.com/office/drawing/2014/main" id="{D296F017-91C6-4D85-C26B-94A8E19C8C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713" y="393298"/>
            <a:ext cx="491663" cy="491663"/>
          </a:xfrm>
          <a:prstGeom prst="rect">
            <a:avLst/>
          </a:prstGeom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Nutrient transport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CFBAF97-E6ED-412C-9E5B-9AA7ADA6A70E}"/>
                  </a:ext>
                </a:extLst>
              </p:cNvPr>
              <p:cNvSpPr/>
              <p:nvPr/>
            </p:nvSpPr>
            <p:spPr>
              <a:xfrm>
                <a:off x="6371923" y="1337624"/>
                <a:ext cx="2665827" cy="128452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b="1" dirty="0">
                    <a:solidFill>
                      <a:schemeClr val="bg2">
                        <a:lumMod val="85000"/>
                        <a:lumOff val="15000"/>
                      </a:schemeClr>
                    </a:solidFill>
                  </a:rPr>
                  <a:t>Reaction-advection-diffusion*:</a:t>
                </a:r>
                <a:br>
                  <a:rPr lang="en-GB" sz="1200" dirty="0">
                    <a:solidFill>
                      <a:schemeClr val="bg2">
                        <a:lumMod val="85000"/>
                        <a:lumOff val="15000"/>
                      </a:schemeClr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Pe</m:t>
                          </m:r>
                        </m:den>
                      </m:f>
                      <m:sSup>
                        <m:sSup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1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Dm</m:t>
                      </m:r>
                      <m:r>
                        <m:rPr>
                          <m:nor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inlet</m:t>
                          </m:r>
                        </m:sub>
                      </m:sSub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GB" sz="1200" b="1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120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1200" b="1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m:rPr>
                          <m:sty m:val="p"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sz="1200" b="0" dirty="0">
                  <a:solidFill>
                    <a:schemeClr val="bg2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CFBAF97-E6ED-412C-9E5B-9AA7ADA6A7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23" y="1337624"/>
                <a:ext cx="2665827" cy="12845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71697F-D561-FA9D-DE74-319A59874C20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9/10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E7D168-3B3D-AD63-32E9-1D4CF7821362}"/>
              </a:ext>
            </a:extLst>
          </p:cNvPr>
          <p:cNvSpPr/>
          <p:nvPr/>
        </p:nvSpPr>
        <p:spPr>
          <a:xfrm>
            <a:off x="-1" y="5082452"/>
            <a:ext cx="8229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animation_septa-4">
            <a:hlinkClick r:id="" action="ppaction://media"/>
            <a:extLst>
              <a:ext uri="{FF2B5EF4-FFF2-40B4-BE49-F238E27FC236}">
                <a16:creationId xmlns:a16="http://schemas.microsoft.com/office/drawing/2014/main" id="{74988A26-0017-FA45-BB88-C2C5245EF4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5713" y="3094079"/>
            <a:ext cx="6972301" cy="1614765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8" name="animation_no-septa">
            <a:hlinkClick r:id="" action="ppaction://media"/>
            <a:extLst>
              <a:ext uri="{FF2B5EF4-FFF2-40B4-BE49-F238E27FC236}">
                <a16:creationId xmlns:a16="http://schemas.microsoft.com/office/drawing/2014/main" id="{2B58AED8-3BB0-09C6-819E-75A88C4FC81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2"/>
          <a:srcRect l="1" r="17163"/>
          <a:stretch/>
        </p:blipFill>
        <p:spPr>
          <a:xfrm>
            <a:off x="405713" y="1238832"/>
            <a:ext cx="5775471" cy="1614765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1027;p40">
                <a:extLst>
                  <a:ext uri="{FF2B5EF4-FFF2-40B4-BE49-F238E27FC236}">
                    <a16:creationId xmlns:a16="http://schemas.microsoft.com/office/drawing/2014/main" id="{1BA1763F-58C1-BDED-507B-F00A4AA25F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83047" y="3657627"/>
                <a:ext cx="1213494" cy="111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2600"/>
                  <a:buFont typeface="Cabin"/>
                  <a:buNone/>
                  <a:defRPr sz="2600" b="1" i="0" u="none" strike="noStrike" cap="none">
                    <a:solidFill>
                      <a:schemeClr val="accent1"/>
                    </a:solidFill>
                    <a:latin typeface="Cabin"/>
                    <a:ea typeface="Cabin"/>
                    <a:cs typeface="Cabin"/>
                    <a:sym typeface="Cabin"/>
                  </a:defRPr>
                </a:lvl9pPr>
              </a:lstStyle>
              <a:p>
                <a:r>
                  <a:rPr lang="en-GB" sz="1200" dirty="0">
                    <a:solidFill>
                      <a:schemeClr val="bg2"/>
                    </a:solidFill>
                  </a:rPr>
                  <a:t>*Note that these particular simulations use Stokes in the pipes for </a:t>
                </a:r>
                <a14:m>
                  <m:oMath xmlns:m="http://schemas.openxmlformats.org/officeDocument/2006/math">
                    <m:r>
                      <a:rPr lang="en-GB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GB" sz="1200" dirty="0">
                    <a:solidFill>
                      <a:schemeClr val="bg2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9" name="Google Shape;1027;p40">
                <a:extLst>
                  <a:ext uri="{FF2B5EF4-FFF2-40B4-BE49-F238E27FC236}">
                    <a16:creationId xmlns:a16="http://schemas.microsoft.com/office/drawing/2014/main" id="{1BA1763F-58C1-BDED-507B-F00A4AA25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3047" y="3657627"/>
                <a:ext cx="1213494" cy="1117048"/>
              </a:xfrm>
              <a:prstGeom prst="rect">
                <a:avLst/>
              </a:prstGeom>
              <a:blipFill>
                <a:blip r:embed="rId13"/>
                <a:stretch>
                  <a:fillRect l="-503" r="-20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1867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!!Circle"/>
          <p:cNvSpPr/>
          <p:nvPr/>
        </p:nvSpPr>
        <p:spPr>
          <a:xfrm>
            <a:off x="5795025" y="1227761"/>
            <a:ext cx="960300" cy="960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37"/>
          <p:cNvSpPr txBox="1">
            <a:spLocks noGrp="1"/>
          </p:cNvSpPr>
          <p:nvPr>
            <p:ph type="title"/>
          </p:nvPr>
        </p:nvSpPr>
        <p:spPr>
          <a:xfrm>
            <a:off x="4853337" y="2270664"/>
            <a:ext cx="28437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 progress</a:t>
            </a:r>
            <a:endParaRPr dirty="0"/>
          </a:p>
        </p:txBody>
      </p:sp>
      <p:sp>
        <p:nvSpPr>
          <p:cNvPr id="908" name="Google Shape;908;p37"/>
          <p:cNvSpPr txBox="1">
            <a:spLocks noGrp="1"/>
          </p:cNvSpPr>
          <p:nvPr>
            <p:ph type="title" idx="2"/>
          </p:nvPr>
        </p:nvSpPr>
        <p:spPr>
          <a:xfrm>
            <a:off x="5854874" y="1456760"/>
            <a:ext cx="840600" cy="4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pic>
        <p:nvPicPr>
          <p:cNvPr id="909" name="Google Shape;909;p37"/>
          <p:cNvPicPr preferRelativeResize="0"/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41" r="641"/>
          <a:stretch/>
        </p:blipFill>
        <p:spPr>
          <a:xfrm>
            <a:off x="-676376" y="-805875"/>
            <a:ext cx="4745700" cy="4745700"/>
          </a:xfrm>
          <a:prstGeom prst="ellipse">
            <a:avLst/>
          </a:prstGeom>
          <a:noFill/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199EAA0-8986-9BAF-2D1A-BD59E85D02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26DDE00-7B6E-A103-CAAD-624DF900C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71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!!fsi-circle"/>
          <p:cNvSpPr/>
          <p:nvPr/>
        </p:nvSpPr>
        <p:spPr>
          <a:xfrm>
            <a:off x="67477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!!fsi-icon" descr="Shuffle with solid fill">
            <a:extLst>
              <a:ext uri="{FF2B5EF4-FFF2-40B4-BE49-F238E27FC236}">
                <a16:creationId xmlns:a16="http://schemas.microsoft.com/office/drawing/2014/main" id="{4F09B328-14B5-B056-91E2-48D92218F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2726" y="1744607"/>
            <a:ext cx="527045" cy="527045"/>
          </a:xfrm>
          <a:prstGeom prst="rect">
            <a:avLst/>
          </a:prstGeom>
        </p:spPr>
      </p:pic>
      <p:sp>
        <p:nvSpPr>
          <p:cNvPr id="839" name="!!3d-circle"/>
          <p:cNvSpPr/>
          <p:nvPr/>
        </p:nvSpPr>
        <p:spPr>
          <a:xfrm>
            <a:off x="409350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!!3d-icon" descr="Cube with solid fill">
            <a:extLst>
              <a:ext uri="{FF2B5EF4-FFF2-40B4-BE49-F238E27FC236}">
                <a16:creationId xmlns:a16="http://schemas.microsoft.com/office/drawing/2014/main" id="{90F9F53C-4363-BB97-4B79-7CAD8252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678" y="1743013"/>
            <a:ext cx="528639" cy="528639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2" name="Google Shape;832;p35"/>
          <p:cNvSpPr txBox="1">
            <a:spLocks noGrp="1"/>
          </p:cNvSpPr>
          <p:nvPr>
            <p:ph type="subTitle" idx="1"/>
          </p:nvPr>
        </p:nvSpPr>
        <p:spPr>
          <a:xfrm>
            <a:off x="78750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VALIDATION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4" name="Google Shape;834;p3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3D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6" name="Google Shape;836;p3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FSI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838" name="!!validation-circle"/>
          <p:cNvSpPr/>
          <p:nvPr/>
        </p:nvSpPr>
        <p:spPr>
          <a:xfrm>
            <a:off x="14392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!!validation-icon"/>
          <p:cNvSpPr/>
          <p:nvPr/>
        </p:nvSpPr>
        <p:spPr>
          <a:xfrm>
            <a:off x="1684720" y="1809698"/>
            <a:ext cx="466060" cy="411517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763BD7-68EB-284E-D35D-7D5A350DFC81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3F7873-E03B-CDFB-7BD6-8AABC74DC06D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916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!!fsi-circle"/>
          <p:cNvSpPr/>
          <p:nvPr/>
        </p:nvSpPr>
        <p:spPr>
          <a:xfrm>
            <a:off x="67477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!!fsi-icon" descr="Shuffle with solid fill">
            <a:extLst>
              <a:ext uri="{FF2B5EF4-FFF2-40B4-BE49-F238E27FC236}">
                <a16:creationId xmlns:a16="http://schemas.microsoft.com/office/drawing/2014/main" id="{4F09B328-14B5-B056-91E2-48D92218F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2726" y="1744607"/>
            <a:ext cx="527045" cy="527045"/>
          </a:xfrm>
          <a:prstGeom prst="rect">
            <a:avLst/>
          </a:prstGeom>
        </p:spPr>
      </p:pic>
      <p:sp>
        <p:nvSpPr>
          <p:cNvPr id="839" name="!!3d-circle"/>
          <p:cNvSpPr/>
          <p:nvPr/>
        </p:nvSpPr>
        <p:spPr>
          <a:xfrm>
            <a:off x="409350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!!3d-icon" descr="Cube with solid fill">
            <a:extLst>
              <a:ext uri="{FF2B5EF4-FFF2-40B4-BE49-F238E27FC236}">
                <a16:creationId xmlns:a16="http://schemas.microsoft.com/office/drawing/2014/main" id="{90F9F53C-4363-BB97-4B79-7CAD8252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678" y="1743013"/>
            <a:ext cx="528639" cy="528639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4" name="Google Shape;834;p3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3D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6" name="Google Shape;836;p3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FSI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D3EB59-BA02-9463-97A4-4F5E7EECB52E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2E48AB-67DA-C9D8-0F71-753C2B250237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5" name="Don'tDoAnything">
            <a:extLst>
              <a:ext uri="{FF2B5EF4-FFF2-40B4-BE49-F238E27FC236}">
                <a16:creationId xmlns:a16="http://schemas.microsoft.com/office/drawing/2014/main" id="{3EA6BBA3-84AF-9FC3-5F6B-8A5EE29FDEE4}"/>
              </a:ext>
            </a:extLst>
          </p:cNvPr>
          <p:cNvSpPr/>
          <p:nvPr/>
        </p:nvSpPr>
        <p:spPr>
          <a:xfrm>
            <a:off x="-3" y="7034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E15E5B-02DC-075D-C9C8-71E3D2A027C2}"/>
              </a:ext>
            </a:extLst>
          </p:cNvPr>
          <p:cNvSpPr/>
          <p:nvPr/>
        </p:nvSpPr>
        <p:spPr>
          <a:xfrm>
            <a:off x="2463212" y="1209492"/>
            <a:ext cx="4219526" cy="27051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8" name="!!validation-circle"/>
          <p:cNvSpPr/>
          <p:nvPr/>
        </p:nvSpPr>
        <p:spPr>
          <a:xfrm>
            <a:off x="2684716" y="1341938"/>
            <a:ext cx="450045" cy="4500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!!validation-icon"/>
          <p:cNvSpPr/>
          <p:nvPr/>
        </p:nvSpPr>
        <p:spPr>
          <a:xfrm>
            <a:off x="2800151" y="1480763"/>
            <a:ext cx="219173" cy="193523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832;p35">
            <a:extLst>
              <a:ext uri="{FF2B5EF4-FFF2-40B4-BE49-F238E27FC236}">
                <a16:creationId xmlns:a16="http://schemas.microsoft.com/office/drawing/2014/main" id="{B03D0232-D341-F3E0-971B-056FBA91AE77}"/>
              </a:ext>
            </a:extLst>
          </p:cNvPr>
          <p:cNvSpPr txBox="1">
            <a:spLocks/>
          </p:cNvSpPr>
          <p:nvPr/>
        </p:nvSpPr>
        <p:spPr>
          <a:xfrm>
            <a:off x="3250196" y="1359957"/>
            <a:ext cx="22605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en-GB" dirty="0">
                <a:latin typeface="Cabin"/>
                <a:ea typeface="Cabin"/>
                <a:cs typeface="Cabin"/>
                <a:sym typeface="Cabin"/>
              </a:rPr>
              <a:t>VALIDATION</a:t>
            </a:r>
          </a:p>
        </p:txBody>
      </p:sp>
      <p:pic>
        <p:nvPicPr>
          <p:cNvPr id="16" name="Picture 15" descr="Chart, diagram&#10;&#10;Description automatically generated">
            <a:extLst>
              <a:ext uri="{FF2B5EF4-FFF2-40B4-BE49-F238E27FC236}">
                <a16:creationId xmlns:a16="http://schemas.microsoft.com/office/drawing/2014/main" id="{442560B3-7EC8-1C32-53EA-D15DF3B144EB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3232333" y="1844572"/>
            <a:ext cx="1627893" cy="1914324"/>
          </a:xfrm>
          <a:prstGeom prst="rect">
            <a:avLst/>
          </a:prstGeom>
        </p:spPr>
      </p:pic>
      <p:sp>
        <p:nvSpPr>
          <p:cNvPr id="7" name="Google Shape;1027;p40">
            <a:extLst>
              <a:ext uri="{FF2B5EF4-FFF2-40B4-BE49-F238E27FC236}">
                <a16:creationId xmlns:a16="http://schemas.microsoft.com/office/drawing/2014/main" id="{406C7C98-A1E9-EE7D-62F0-BCBC1AFC8B47}"/>
              </a:ext>
            </a:extLst>
          </p:cNvPr>
          <p:cNvSpPr txBox="1">
            <a:spLocks/>
          </p:cNvSpPr>
          <p:nvPr/>
        </p:nvSpPr>
        <p:spPr>
          <a:xfrm>
            <a:off x="4903802" y="3224112"/>
            <a:ext cx="1811442" cy="77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400" dirty="0">
                <a:solidFill>
                  <a:schemeClr val="accent3"/>
                </a:solidFill>
              </a:rPr>
              <a:t>[George Hutchinson, and Penny </a:t>
            </a:r>
            <a:r>
              <a:rPr lang="en-GB" sz="1400" dirty="0" err="1">
                <a:solidFill>
                  <a:schemeClr val="accent3"/>
                </a:solidFill>
              </a:rPr>
              <a:t>Gowland</a:t>
            </a:r>
            <a:r>
              <a:rPr lang="en-GB" sz="1400" dirty="0">
                <a:solidFill>
                  <a:schemeClr val="accent3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36117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!!fsi-circle"/>
          <p:cNvSpPr/>
          <p:nvPr/>
        </p:nvSpPr>
        <p:spPr>
          <a:xfrm>
            <a:off x="67477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!!fsi-icon" descr="Shuffle with solid fill">
            <a:extLst>
              <a:ext uri="{FF2B5EF4-FFF2-40B4-BE49-F238E27FC236}">
                <a16:creationId xmlns:a16="http://schemas.microsoft.com/office/drawing/2014/main" id="{4F09B328-14B5-B056-91E2-48D92218F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2726" y="1744607"/>
            <a:ext cx="527045" cy="527045"/>
          </a:xfrm>
          <a:prstGeom prst="rect">
            <a:avLst/>
          </a:prstGeom>
        </p:spPr>
      </p:pic>
      <p:sp>
        <p:nvSpPr>
          <p:cNvPr id="839" name="!!3d-circle"/>
          <p:cNvSpPr/>
          <p:nvPr/>
        </p:nvSpPr>
        <p:spPr>
          <a:xfrm>
            <a:off x="409350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!!3d-icon" descr="Cube with solid fill">
            <a:extLst>
              <a:ext uri="{FF2B5EF4-FFF2-40B4-BE49-F238E27FC236}">
                <a16:creationId xmlns:a16="http://schemas.microsoft.com/office/drawing/2014/main" id="{90F9F53C-4363-BB97-4B79-7CAD8252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678" y="1743013"/>
            <a:ext cx="528639" cy="528639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4" name="Google Shape;834;p3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3D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6" name="Google Shape;836;p3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FSI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D3EB59-BA02-9463-97A4-4F5E7EECB52E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2E48AB-67DA-C9D8-0F71-753C2B250237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5" name="Don'tDoAnything">
            <a:extLst>
              <a:ext uri="{FF2B5EF4-FFF2-40B4-BE49-F238E27FC236}">
                <a16:creationId xmlns:a16="http://schemas.microsoft.com/office/drawing/2014/main" id="{3EA6BBA3-84AF-9FC3-5F6B-8A5EE29FDEE4}"/>
              </a:ext>
            </a:extLst>
          </p:cNvPr>
          <p:cNvSpPr/>
          <p:nvPr/>
        </p:nvSpPr>
        <p:spPr>
          <a:xfrm>
            <a:off x="-3" y="7034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E15E5B-02DC-075D-C9C8-71E3D2A027C2}"/>
              </a:ext>
            </a:extLst>
          </p:cNvPr>
          <p:cNvSpPr/>
          <p:nvPr/>
        </p:nvSpPr>
        <p:spPr>
          <a:xfrm>
            <a:off x="2463212" y="1209492"/>
            <a:ext cx="4219526" cy="27051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8" name="!!validation-circle"/>
          <p:cNvSpPr/>
          <p:nvPr/>
        </p:nvSpPr>
        <p:spPr>
          <a:xfrm>
            <a:off x="2684716" y="1341938"/>
            <a:ext cx="450045" cy="4500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027;p40">
            <a:extLst>
              <a:ext uri="{FF2B5EF4-FFF2-40B4-BE49-F238E27FC236}">
                <a16:creationId xmlns:a16="http://schemas.microsoft.com/office/drawing/2014/main" id="{00F7264E-2620-6F96-5C60-E51C462DD021}"/>
              </a:ext>
            </a:extLst>
          </p:cNvPr>
          <p:cNvSpPr txBox="1">
            <a:spLocks/>
          </p:cNvSpPr>
          <p:nvPr/>
        </p:nvSpPr>
        <p:spPr>
          <a:xfrm>
            <a:off x="4903802" y="3224112"/>
            <a:ext cx="1811442" cy="77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400" dirty="0">
                <a:solidFill>
                  <a:schemeClr val="accent3"/>
                </a:solidFill>
              </a:rPr>
              <a:t>[George Hutchinson, and Penny </a:t>
            </a:r>
            <a:r>
              <a:rPr lang="en-GB" sz="1400" dirty="0" err="1">
                <a:solidFill>
                  <a:schemeClr val="accent3"/>
                </a:solidFill>
              </a:rPr>
              <a:t>Gowland</a:t>
            </a:r>
            <a:r>
              <a:rPr lang="en-GB" sz="1400" dirty="0">
                <a:solidFill>
                  <a:schemeClr val="accent3"/>
                </a:solidFill>
              </a:rPr>
              <a:t>]</a:t>
            </a:r>
          </a:p>
        </p:txBody>
      </p:sp>
      <p:sp>
        <p:nvSpPr>
          <p:cNvPr id="843" name="!!validation-icon"/>
          <p:cNvSpPr/>
          <p:nvPr/>
        </p:nvSpPr>
        <p:spPr>
          <a:xfrm>
            <a:off x="2800151" y="1480763"/>
            <a:ext cx="219173" cy="193523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832;p35">
            <a:extLst>
              <a:ext uri="{FF2B5EF4-FFF2-40B4-BE49-F238E27FC236}">
                <a16:creationId xmlns:a16="http://schemas.microsoft.com/office/drawing/2014/main" id="{B03D0232-D341-F3E0-971B-056FBA91AE77}"/>
              </a:ext>
            </a:extLst>
          </p:cNvPr>
          <p:cNvSpPr txBox="1">
            <a:spLocks/>
          </p:cNvSpPr>
          <p:nvPr/>
        </p:nvSpPr>
        <p:spPr>
          <a:xfrm>
            <a:off x="3250196" y="1359957"/>
            <a:ext cx="22605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en-GB" dirty="0">
                <a:latin typeface="Cabin"/>
                <a:ea typeface="Cabin"/>
                <a:cs typeface="Cabin"/>
                <a:sym typeface="Cabin"/>
              </a:rPr>
              <a:t>VALIDATION</a:t>
            </a:r>
          </a:p>
        </p:txBody>
      </p:sp>
      <p:sp>
        <p:nvSpPr>
          <p:cNvPr id="13" name="Don'tDoAnything">
            <a:extLst>
              <a:ext uri="{FF2B5EF4-FFF2-40B4-BE49-F238E27FC236}">
                <a16:creationId xmlns:a16="http://schemas.microsoft.com/office/drawing/2014/main" id="{98F38C19-512E-EC29-7A37-EA0F57B2733D}"/>
              </a:ext>
            </a:extLst>
          </p:cNvPr>
          <p:cNvSpPr/>
          <p:nvPr/>
        </p:nvSpPr>
        <p:spPr>
          <a:xfrm>
            <a:off x="0" y="-9708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Chart, diagram&#10;&#10;Description automatically generated">
            <a:extLst>
              <a:ext uri="{FF2B5EF4-FFF2-40B4-BE49-F238E27FC236}">
                <a16:creationId xmlns:a16="http://schemas.microsoft.com/office/drawing/2014/main" id="{442560B3-7EC8-1C32-53EA-D15DF3B144EB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2676345" y="246390"/>
            <a:ext cx="3748060" cy="4407539"/>
          </a:xfrm>
          <a:prstGeom prst="rect">
            <a:avLst/>
          </a:prstGeom>
          <a:ln w="38100"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902884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!!fsi-circle"/>
          <p:cNvSpPr/>
          <p:nvPr/>
        </p:nvSpPr>
        <p:spPr>
          <a:xfrm>
            <a:off x="67477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!!fsi-icon" descr="Shuffle with solid fill">
            <a:extLst>
              <a:ext uri="{FF2B5EF4-FFF2-40B4-BE49-F238E27FC236}">
                <a16:creationId xmlns:a16="http://schemas.microsoft.com/office/drawing/2014/main" id="{4F09B328-14B5-B056-91E2-48D92218F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2726" y="1744607"/>
            <a:ext cx="527045" cy="527045"/>
          </a:xfrm>
          <a:prstGeom prst="rect">
            <a:avLst/>
          </a:prstGeom>
        </p:spPr>
      </p:pic>
      <p:sp>
        <p:nvSpPr>
          <p:cNvPr id="839" name="!!3d-circle"/>
          <p:cNvSpPr/>
          <p:nvPr/>
        </p:nvSpPr>
        <p:spPr>
          <a:xfrm>
            <a:off x="409350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!!3d-icon" descr="Cube with solid fill">
            <a:extLst>
              <a:ext uri="{FF2B5EF4-FFF2-40B4-BE49-F238E27FC236}">
                <a16:creationId xmlns:a16="http://schemas.microsoft.com/office/drawing/2014/main" id="{90F9F53C-4363-BB97-4B79-7CAD8252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678" y="1743013"/>
            <a:ext cx="528639" cy="528639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4" name="Google Shape;834;p3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3D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6" name="Google Shape;836;p3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FSI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D3EB59-BA02-9463-97A4-4F5E7EECB52E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2E48AB-67DA-C9D8-0F71-753C2B250237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5" name="Don'tDoAnything">
            <a:extLst>
              <a:ext uri="{FF2B5EF4-FFF2-40B4-BE49-F238E27FC236}">
                <a16:creationId xmlns:a16="http://schemas.microsoft.com/office/drawing/2014/main" id="{3EA6BBA3-84AF-9FC3-5F6B-8A5EE29FDEE4}"/>
              </a:ext>
            </a:extLst>
          </p:cNvPr>
          <p:cNvSpPr/>
          <p:nvPr/>
        </p:nvSpPr>
        <p:spPr>
          <a:xfrm>
            <a:off x="-3" y="7034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E15E5B-02DC-075D-C9C8-71E3D2A027C2}"/>
              </a:ext>
            </a:extLst>
          </p:cNvPr>
          <p:cNvSpPr/>
          <p:nvPr/>
        </p:nvSpPr>
        <p:spPr>
          <a:xfrm>
            <a:off x="2463212" y="1209492"/>
            <a:ext cx="4219526" cy="27051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8" name="!!validation-circle"/>
          <p:cNvSpPr/>
          <p:nvPr/>
        </p:nvSpPr>
        <p:spPr>
          <a:xfrm>
            <a:off x="2684716" y="1341938"/>
            <a:ext cx="450045" cy="4500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!!validation-icon"/>
          <p:cNvSpPr/>
          <p:nvPr/>
        </p:nvSpPr>
        <p:spPr>
          <a:xfrm>
            <a:off x="2800151" y="1480763"/>
            <a:ext cx="219173" cy="193523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832;p35">
            <a:extLst>
              <a:ext uri="{FF2B5EF4-FFF2-40B4-BE49-F238E27FC236}">
                <a16:creationId xmlns:a16="http://schemas.microsoft.com/office/drawing/2014/main" id="{B03D0232-D341-F3E0-971B-056FBA91AE77}"/>
              </a:ext>
            </a:extLst>
          </p:cNvPr>
          <p:cNvSpPr txBox="1">
            <a:spLocks/>
          </p:cNvSpPr>
          <p:nvPr/>
        </p:nvSpPr>
        <p:spPr>
          <a:xfrm>
            <a:off x="3250196" y="1359957"/>
            <a:ext cx="22605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en-GB" dirty="0">
                <a:latin typeface="Cabin"/>
                <a:ea typeface="Cabin"/>
                <a:cs typeface="Cabin"/>
                <a:sym typeface="Cabin"/>
              </a:rPr>
              <a:t>VALIDATION</a:t>
            </a:r>
          </a:p>
        </p:txBody>
      </p:sp>
      <p:pic>
        <p:nvPicPr>
          <p:cNvPr id="16" name="Picture 15" descr="Chart, diagram&#10;&#10;Description automatically generated">
            <a:extLst>
              <a:ext uri="{FF2B5EF4-FFF2-40B4-BE49-F238E27FC236}">
                <a16:creationId xmlns:a16="http://schemas.microsoft.com/office/drawing/2014/main" id="{442560B3-7EC8-1C32-53EA-D15DF3B144EB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3232333" y="1844572"/>
            <a:ext cx="1627893" cy="1914324"/>
          </a:xfrm>
          <a:prstGeom prst="rect">
            <a:avLst/>
          </a:prstGeom>
        </p:spPr>
      </p:pic>
      <p:sp>
        <p:nvSpPr>
          <p:cNvPr id="7" name="Google Shape;1027;p40">
            <a:extLst>
              <a:ext uri="{FF2B5EF4-FFF2-40B4-BE49-F238E27FC236}">
                <a16:creationId xmlns:a16="http://schemas.microsoft.com/office/drawing/2014/main" id="{406C7C98-A1E9-EE7D-62F0-BCBC1AFC8B47}"/>
              </a:ext>
            </a:extLst>
          </p:cNvPr>
          <p:cNvSpPr txBox="1">
            <a:spLocks/>
          </p:cNvSpPr>
          <p:nvPr/>
        </p:nvSpPr>
        <p:spPr>
          <a:xfrm>
            <a:off x="4903802" y="3224112"/>
            <a:ext cx="1811442" cy="77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bin"/>
              <a:buNone/>
              <a:defRPr sz="2600" b="1" i="0" u="none" strike="noStrike" cap="non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r>
              <a:rPr lang="en-GB" sz="1400" dirty="0">
                <a:solidFill>
                  <a:schemeClr val="accent3"/>
                </a:solidFill>
              </a:rPr>
              <a:t>[George Hutchinson, and Penny </a:t>
            </a:r>
            <a:r>
              <a:rPr lang="en-GB" sz="1400" dirty="0" err="1">
                <a:solidFill>
                  <a:schemeClr val="accent3"/>
                </a:solidFill>
              </a:rPr>
              <a:t>Gowland</a:t>
            </a:r>
            <a:r>
              <a:rPr lang="en-GB" sz="1400" dirty="0">
                <a:solidFill>
                  <a:schemeClr val="accent3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13784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!!fsi-circle"/>
          <p:cNvSpPr/>
          <p:nvPr/>
        </p:nvSpPr>
        <p:spPr>
          <a:xfrm>
            <a:off x="67477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!!fsi-icon" descr="Shuffle with solid fill">
            <a:extLst>
              <a:ext uri="{FF2B5EF4-FFF2-40B4-BE49-F238E27FC236}">
                <a16:creationId xmlns:a16="http://schemas.microsoft.com/office/drawing/2014/main" id="{4F09B328-14B5-B056-91E2-48D92218F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2726" y="1744607"/>
            <a:ext cx="527045" cy="527045"/>
          </a:xfrm>
          <a:prstGeom prst="rect">
            <a:avLst/>
          </a:prstGeom>
        </p:spPr>
      </p:pic>
      <p:sp>
        <p:nvSpPr>
          <p:cNvPr id="839" name="!!3d-circle"/>
          <p:cNvSpPr>
            <a:spLocks/>
          </p:cNvSpPr>
          <p:nvPr/>
        </p:nvSpPr>
        <p:spPr>
          <a:xfrm>
            <a:off x="409350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!!3d-icon" descr="Cube with solid fill">
            <a:extLst>
              <a:ext uri="{FF2B5EF4-FFF2-40B4-BE49-F238E27FC236}">
                <a16:creationId xmlns:a16="http://schemas.microsoft.com/office/drawing/2014/main" id="{90F9F53C-4363-BB97-4B79-7CAD8252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678" y="1743013"/>
            <a:ext cx="528639" cy="528639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2" name="Google Shape;832;p35"/>
          <p:cNvSpPr txBox="1">
            <a:spLocks noGrp="1"/>
          </p:cNvSpPr>
          <p:nvPr>
            <p:ph type="subTitle" idx="1"/>
          </p:nvPr>
        </p:nvSpPr>
        <p:spPr>
          <a:xfrm>
            <a:off x="78750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VALIDATION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4" name="Google Shape;834;p3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3D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6" name="Google Shape;836;p3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FSI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838" name="!!validation-circle"/>
          <p:cNvSpPr/>
          <p:nvPr/>
        </p:nvSpPr>
        <p:spPr>
          <a:xfrm>
            <a:off x="14392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!!validation-icon"/>
          <p:cNvSpPr/>
          <p:nvPr/>
        </p:nvSpPr>
        <p:spPr>
          <a:xfrm>
            <a:off x="1684720" y="1809698"/>
            <a:ext cx="466060" cy="411517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150F597-8560-BECD-4897-8BA94A2442FD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ED1BEA-0362-4020-C79D-5189FF2AAC3E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0344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!!fsi-circle"/>
          <p:cNvSpPr/>
          <p:nvPr/>
        </p:nvSpPr>
        <p:spPr>
          <a:xfrm>
            <a:off x="67477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!!fsi-icon" descr="Shuffle with solid fill">
            <a:extLst>
              <a:ext uri="{FF2B5EF4-FFF2-40B4-BE49-F238E27FC236}">
                <a16:creationId xmlns:a16="http://schemas.microsoft.com/office/drawing/2014/main" id="{4F09B328-14B5-B056-91E2-48D92218F7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2726" y="1744607"/>
            <a:ext cx="527045" cy="527045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2" name="Google Shape;832;p35"/>
          <p:cNvSpPr txBox="1">
            <a:spLocks noGrp="1"/>
          </p:cNvSpPr>
          <p:nvPr>
            <p:ph type="subTitle" idx="1"/>
          </p:nvPr>
        </p:nvSpPr>
        <p:spPr>
          <a:xfrm>
            <a:off x="787500" y="2665521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VALIDATION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6" name="Google Shape;836;p3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FSI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sp>
        <p:nvSpPr>
          <p:cNvPr id="12" name="!!validation-circle">
            <a:extLst>
              <a:ext uri="{FF2B5EF4-FFF2-40B4-BE49-F238E27FC236}">
                <a16:creationId xmlns:a16="http://schemas.microsoft.com/office/drawing/2014/main" id="{EEB39B14-C00B-781E-ABBE-A2B1D9033864}"/>
              </a:ext>
            </a:extLst>
          </p:cNvPr>
          <p:cNvSpPr/>
          <p:nvPr/>
        </p:nvSpPr>
        <p:spPr>
          <a:xfrm>
            <a:off x="14392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!!validation-icon">
            <a:extLst>
              <a:ext uri="{FF2B5EF4-FFF2-40B4-BE49-F238E27FC236}">
                <a16:creationId xmlns:a16="http://schemas.microsoft.com/office/drawing/2014/main" id="{9C689122-2A12-3C13-AA75-985E447CBA61}"/>
              </a:ext>
            </a:extLst>
          </p:cNvPr>
          <p:cNvSpPr/>
          <p:nvPr/>
        </p:nvSpPr>
        <p:spPr>
          <a:xfrm>
            <a:off x="1684720" y="1809698"/>
            <a:ext cx="466060" cy="411517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9AE781-2418-1B1E-F4EE-0436EDF74D08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A62AD8-484A-0292-3799-FC87F4C32595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5" name="Don'tDoAnything">
            <a:extLst>
              <a:ext uri="{FF2B5EF4-FFF2-40B4-BE49-F238E27FC236}">
                <a16:creationId xmlns:a16="http://schemas.microsoft.com/office/drawing/2014/main" id="{3EA6BBA3-84AF-9FC3-5F6B-8A5EE29FDEE4}"/>
              </a:ext>
            </a:extLst>
          </p:cNvPr>
          <p:cNvSpPr/>
          <p:nvPr/>
        </p:nvSpPr>
        <p:spPr>
          <a:xfrm>
            <a:off x="-2" y="0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22525C-8FDC-39C6-C350-3054FF50583D}"/>
              </a:ext>
            </a:extLst>
          </p:cNvPr>
          <p:cNvSpPr/>
          <p:nvPr/>
        </p:nvSpPr>
        <p:spPr>
          <a:xfrm>
            <a:off x="2463212" y="1209492"/>
            <a:ext cx="4219526" cy="27051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!!3d-circle">
            <a:extLst>
              <a:ext uri="{FF2B5EF4-FFF2-40B4-BE49-F238E27FC236}">
                <a16:creationId xmlns:a16="http://schemas.microsoft.com/office/drawing/2014/main" id="{D12CC239-8135-1A84-40B3-8DCD57A7F025}"/>
              </a:ext>
            </a:extLst>
          </p:cNvPr>
          <p:cNvSpPr>
            <a:spLocks/>
          </p:cNvSpPr>
          <p:nvPr/>
        </p:nvSpPr>
        <p:spPr>
          <a:xfrm>
            <a:off x="2692093" y="1378242"/>
            <a:ext cx="414000" cy="4127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!!3d-icon" descr="Cube with solid fill">
            <a:extLst>
              <a:ext uri="{FF2B5EF4-FFF2-40B4-BE49-F238E27FC236}">
                <a16:creationId xmlns:a16="http://schemas.microsoft.com/office/drawing/2014/main" id="{94509E00-BE3F-D6B0-CF94-415CC54D7D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78099" y="1460318"/>
            <a:ext cx="248601" cy="248601"/>
          </a:xfrm>
          <a:prstGeom prst="rect">
            <a:avLst/>
          </a:prstGeom>
        </p:spPr>
      </p:pic>
      <p:sp>
        <p:nvSpPr>
          <p:cNvPr id="4" name="Google Shape;834;p35">
            <a:extLst>
              <a:ext uri="{FF2B5EF4-FFF2-40B4-BE49-F238E27FC236}">
                <a16:creationId xmlns:a16="http://schemas.microsoft.com/office/drawing/2014/main" id="{FAE987E7-9BF3-8037-EB7F-B6F0263BDBE1}"/>
              </a:ext>
            </a:extLst>
          </p:cNvPr>
          <p:cNvSpPr txBox="1">
            <a:spLocks/>
          </p:cNvSpPr>
          <p:nvPr/>
        </p:nvSpPr>
        <p:spPr>
          <a:xfrm>
            <a:off x="3192099" y="1370397"/>
            <a:ext cx="22605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en-GB">
                <a:latin typeface="Cabin"/>
                <a:ea typeface="Cabin"/>
                <a:cs typeface="Cabin"/>
                <a:sym typeface="Cabin"/>
              </a:rPr>
              <a:t>3D</a:t>
            </a:r>
            <a:endParaRPr lang="en-GB" dirty="0"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5" name="flythrough">
            <a:hlinkClick r:id="" action="ppaction://media"/>
            <a:extLst>
              <a:ext uri="{FF2B5EF4-FFF2-40B4-BE49-F238E27FC236}">
                <a16:creationId xmlns:a16="http://schemas.microsoft.com/office/drawing/2014/main" id="{522CCDE4-9781-B961-3651-86E51BF45B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559397" y="1938126"/>
            <a:ext cx="4025206" cy="192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17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!!fsi-circle"/>
          <p:cNvSpPr/>
          <p:nvPr/>
        </p:nvSpPr>
        <p:spPr>
          <a:xfrm>
            <a:off x="67477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!!fsi-icon" descr="Shuffle with solid fill">
            <a:extLst>
              <a:ext uri="{FF2B5EF4-FFF2-40B4-BE49-F238E27FC236}">
                <a16:creationId xmlns:a16="http://schemas.microsoft.com/office/drawing/2014/main" id="{4F09B328-14B5-B056-91E2-48D92218F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2726" y="1744607"/>
            <a:ext cx="527045" cy="527045"/>
          </a:xfrm>
          <a:prstGeom prst="rect">
            <a:avLst/>
          </a:prstGeom>
        </p:spPr>
      </p:pic>
      <p:sp>
        <p:nvSpPr>
          <p:cNvPr id="839" name="!!3d-circle"/>
          <p:cNvSpPr/>
          <p:nvPr/>
        </p:nvSpPr>
        <p:spPr>
          <a:xfrm>
            <a:off x="409350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!!3d-icon" descr="Cube with solid fill">
            <a:extLst>
              <a:ext uri="{FF2B5EF4-FFF2-40B4-BE49-F238E27FC236}">
                <a16:creationId xmlns:a16="http://schemas.microsoft.com/office/drawing/2014/main" id="{90F9F53C-4363-BB97-4B79-7CAD8252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678" y="1743013"/>
            <a:ext cx="528639" cy="528639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2" name="Google Shape;832;p35"/>
          <p:cNvSpPr txBox="1">
            <a:spLocks noGrp="1"/>
          </p:cNvSpPr>
          <p:nvPr>
            <p:ph type="subTitle" idx="1"/>
          </p:nvPr>
        </p:nvSpPr>
        <p:spPr>
          <a:xfrm>
            <a:off x="78750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VALIDATION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4" name="Google Shape;834;p3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3D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6" name="Google Shape;836;p35"/>
          <p:cNvSpPr txBox="1">
            <a:spLocks noGrp="1"/>
          </p:cNvSpPr>
          <p:nvPr>
            <p:ph type="subTitle" idx="5"/>
          </p:nvPr>
        </p:nvSpPr>
        <p:spPr>
          <a:xfrm>
            <a:off x="609795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FSI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838" name="!!validation-circle"/>
          <p:cNvSpPr/>
          <p:nvPr/>
        </p:nvSpPr>
        <p:spPr>
          <a:xfrm>
            <a:off x="14392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!!validation-icon"/>
          <p:cNvSpPr/>
          <p:nvPr/>
        </p:nvSpPr>
        <p:spPr>
          <a:xfrm>
            <a:off x="1684720" y="1809698"/>
            <a:ext cx="466060" cy="411517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446AE8-DB9D-13CE-62C7-465F05E522CA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2A4EB3-3A8B-472B-EB11-EC05BC049ABA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9529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!!3d-circle"/>
          <p:cNvSpPr/>
          <p:nvPr/>
        </p:nvSpPr>
        <p:spPr>
          <a:xfrm>
            <a:off x="409350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!!3d-icon" descr="Cube with solid fill">
            <a:extLst>
              <a:ext uri="{FF2B5EF4-FFF2-40B4-BE49-F238E27FC236}">
                <a16:creationId xmlns:a16="http://schemas.microsoft.com/office/drawing/2014/main" id="{90F9F53C-4363-BB97-4B79-7CAD8252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7678" y="1743013"/>
            <a:ext cx="528639" cy="528639"/>
          </a:xfrm>
          <a:prstGeom prst="rect">
            <a:avLst/>
          </a:prstGeom>
        </p:spPr>
      </p:pic>
      <p:sp>
        <p:nvSpPr>
          <p:cNvPr id="831" name="Google Shape;831;p35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832" name="Google Shape;832;p35"/>
          <p:cNvSpPr txBox="1">
            <a:spLocks noGrp="1"/>
          </p:cNvSpPr>
          <p:nvPr>
            <p:ph type="subTitle" idx="1"/>
          </p:nvPr>
        </p:nvSpPr>
        <p:spPr>
          <a:xfrm>
            <a:off x="787500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VALIDATION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3" name="Google Shape;833;p35"/>
          <p:cNvSpPr txBox="1">
            <a:spLocks noGrp="1"/>
          </p:cNvSpPr>
          <p:nvPr>
            <p:ph type="subTitle" idx="2"/>
          </p:nvPr>
        </p:nvSpPr>
        <p:spPr>
          <a:xfrm>
            <a:off x="787500" y="3017475"/>
            <a:ext cx="2260500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Compare to MRI data</a:t>
            </a:r>
            <a:r>
              <a:rPr lang="en" sz="1400" dirty="0"/>
              <a:t>: particle simulations</a:t>
            </a:r>
            <a:endParaRPr sz="1400" dirty="0"/>
          </a:p>
        </p:txBody>
      </p:sp>
      <p:sp>
        <p:nvSpPr>
          <p:cNvPr id="834" name="Google Shape;834;p35"/>
          <p:cNvSpPr txBox="1">
            <a:spLocks noGrp="1"/>
          </p:cNvSpPr>
          <p:nvPr>
            <p:ph type="subTitle" idx="3"/>
          </p:nvPr>
        </p:nvSpPr>
        <p:spPr>
          <a:xfrm>
            <a:off x="3442725" y="2672975"/>
            <a:ext cx="22605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bin"/>
                <a:ea typeface="Cabin"/>
                <a:cs typeface="Cabin"/>
                <a:sym typeface="Cabin"/>
              </a:rPr>
              <a:t>3D</a:t>
            </a:r>
            <a:endParaRPr dirty="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5" name="Google Shape;835;p35"/>
          <p:cNvSpPr txBox="1">
            <a:spLocks noGrp="1"/>
          </p:cNvSpPr>
          <p:nvPr>
            <p:ph type="subTitle" idx="4"/>
          </p:nvPr>
        </p:nvSpPr>
        <p:spPr>
          <a:xfrm>
            <a:off x="3026700" y="3012507"/>
            <a:ext cx="309059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Limited 3D simulations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comparison to 2D</a:t>
            </a:r>
            <a:endParaRPr sz="1400" dirty="0"/>
          </a:p>
        </p:txBody>
      </p:sp>
      <p:sp>
        <p:nvSpPr>
          <p:cNvPr id="837" name="Google Shape;837;p35"/>
          <p:cNvSpPr txBox="1">
            <a:spLocks noGrp="1"/>
          </p:cNvSpPr>
          <p:nvPr>
            <p:ph type="subTitle" idx="6"/>
          </p:nvPr>
        </p:nvSpPr>
        <p:spPr>
          <a:xfrm>
            <a:off x="5998876" y="3012507"/>
            <a:ext cx="2454747" cy="12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/>
              <a:t>Moving boundaries</a:t>
            </a:r>
            <a:r>
              <a:rPr lang="en" sz="1400" dirty="0"/>
              <a:t>:</a:t>
            </a:r>
            <a:br>
              <a:rPr lang="en" sz="1400" dirty="0"/>
            </a:br>
            <a:r>
              <a:rPr lang="en" sz="1400" dirty="0"/>
              <a:t>utero-placental pump</a:t>
            </a:r>
            <a:endParaRPr sz="1400" dirty="0"/>
          </a:p>
        </p:txBody>
      </p:sp>
      <p:sp>
        <p:nvSpPr>
          <p:cNvPr id="28" name="!!Circle">
            <a:extLst>
              <a:ext uri="{FF2B5EF4-FFF2-40B4-BE49-F238E27FC236}">
                <a16:creationId xmlns:a16="http://schemas.microsoft.com/office/drawing/2014/main" id="{FBB9FA4D-CADE-AC6B-5C8E-39686EC098A4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raphic 28" descr="Fast Forward with solid fill">
            <a:extLst>
              <a:ext uri="{FF2B5EF4-FFF2-40B4-BE49-F238E27FC236}">
                <a16:creationId xmlns:a16="http://schemas.microsoft.com/office/drawing/2014/main" id="{77B61862-F2BB-6837-0DD0-99EDEC85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68" y="385107"/>
            <a:ext cx="540136" cy="540136"/>
          </a:xfrm>
          <a:prstGeom prst="rect">
            <a:avLst/>
          </a:prstGeom>
        </p:spPr>
      </p:pic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F0FC1BB-364E-89F4-FA66-AEB59E392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9" name="!!validation-circle">
            <a:extLst>
              <a:ext uri="{FF2B5EF4-FFF2-40B4-BE49-F238E27FC236}">
                <a16:creationId xmlns:a16="http://schemas.microsoft.com/office/drawing/2014/main" id="{0FBA75C6-26B7-663F-B4CE-B104DF1D7BBE}"/>
              </a:ext>
            </a:extLst>
          </p:cNvPr>
          <p:cNvSpPr/>
          <p:nvPr/>
        </p:nvSpPr>
        <p:spPr>
          <a:xfrm>
            <a:off x="1439250" y="1536957"/>
            <a:ext cx="957000" cy="95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!!validation-icon">
            <a:extLst>
              <a:ext uri="{FF2B5EF4-FFF2-40B4-BE49-F238E27FC236}">
                <a16:creationId xmlns:a16="http://schemas.microsoft.com/office/drawing/2014/main" id="{A5E5A406-32AC-C194-0F58-0C121F19334A}"/>
              </a:ext>
            </a:extLst>
          </p:cNvPr>
          <p:cNvSpPr/>
          <p:nvPr/>
        </p:nvSpPr>
        <p:spPr>
          <a:xfrm>
            <a:off x="1684720" y="1809698"/>
            <a:ext cx="466060" cy="411517"/>
          </a:xfrm>
          <a:custGeom>
            <a:avLst/>
            <a:gdLst/>
            <a:ahLst/>
            <a:cxnLst/>
            <a:rect l="l" t="t" r="r" b="b"/>
            <a:pathLst>
              <a:path w="11621" h="10261" extrusionOk="0">
                <a:moveTo>
                  <a:pt x="5799" y="950"/>
                </a:moveTo>
                <a:lnTo>
                  <a:pt x="8013" y="2057"/>
                </a:lnTo>
                <a:lnTo>
                  <a:pt x="8013" y="4177"/>
                </a:lnTo>
                <a:lnTo>
                  <a:pt x="5799" y="5296"/>
                </a:lnTo>
                <a:lnTo>
                  <a:pt x="3584" y="4177"/>
                </a:lnTo>
                <a:lnTo>
                  <a:pt x="3584" y="2057"/>
                </a:lnTo>
                <a:lnTo>
                  <a:pt x="5799" y="950"/>
                </a:lnTo>
                <a:close/>
                <a:moveTo>
                  <a:pt x="3120" y="4962"/>
                </a:moveTo>
                <a:lnTo>
                  <a:pt x="5334" y="6082"/>
                </a:lnTo>
                <a:lnTo>
                  <a:pt x="5334" y="8201"/>
                </a:lnTo>
                <a:lnTo>
                  <a:pt x="3120" y="9308"/>
                </a:lnTo>
                <a:lnTo>
                  <a:pt x="905" y="8201"/>
                </a:lnTo>
                <a:lnTo>
                  <a:pt x="905" y="6082"/>
                </a:lnTo>
                <a:lnTo>
                  <a:pt x="3120" y="4962"/>
                </a:lnTo>
                <a:close/>
                <a:moveTo>
                  <a:pt x="8489" y="4962"/>
                </a:moveTo>
                <a:lnTo>
                  <a:pt x="10716" y="6082"/>
                </a:lnTo>
                <a:lnTo>
                  <a:pt x="10716" y="8201"/>
                </a:lnTo>
                <a:lnTo>
                  <a:pt x="8489" y="9308"/>
                </a:lnTo>
                <a:lnTo>
                  <a:pt x="6275" y="8201"/>
                </a:lnTo>
                <a:lnTo>
                  <a:pt x="6275" y="6082"/>
                </a:lnTo>
                <a:lnTo>
                  <a:pt x="8489" y="4962"/>
                </a:lnTo>
                <a:close/>
                <a:moveTo>
                  <a:pt x="5802" y="0"/>
                </a:moveTo>
                <a:cubicBezTo>
                  <a:pt x="5733" y="0"/>
                  <a:pt x="5668" y="15"/>
                  <a:pt x="5608" y="45"/>
                </a:cubicBezTo>
                <a:lnTo>
                  <a:pt x="2929" y="1379"/>
                </a:lnTo>
                <a:cubicBezTo>
                  <a:pt x="2774" y="1450"/>
                  <a:pt x="2679" y="1617"/>
                  <a:pt x="2679" y="1783"/>
                </a:cubicBezTo>
                <a:lnTo>
                  <a:pt x="2679" y="4177"/>
                </a:lnTo>
                <a:lnTo>
                  <a:pt x="250" y="5403"/>
                </a:lnTo>
                <a:cubicBezTo>
                  <a:pt x="95" y="5474"/>
                  <a:pt x="0" y="5641"/>
                  <a:pt x="0" y="5796"/>
                </a:cubicBezTo>
                <a:lnTo>
                  <a:pt x="0" y="8475"/>
                </a:lnTo>
                <a:cubicBezTo>
                  <a:pt x="0" y="8653"/>
                  <a:pt x="95" y="8808"/>
                  <a:pt x="250" y="8880"/>
                </a:cubicBezTo>
                <a:lnTo>
                  <a:pt x="2929" y="10225"/>
                </a:lnTo>
                <a:cubicBezTo>
                  <a:pt x="2995" y="10249"/>
                  <a:pt x="3066" y="10261"/>
                  <a:pt x="3136" y="10261"/>
                </a:cubicBezTo>
                <a:cubicBezTo>
                  <a:pt x="3206" y="10261"/>
                  <a:pt x="3274" y="10249"/>
                  <a:pt x="3334" y="10225"/>
                </a:cubicBezTo>
                <a:lnTo>
                  <a:pt x="5799" y="8987"/>
                </a:lnTo>
                <a:lnTo>
                  <a:pt x="8275" y="10225"/>
                </a:lnTo>
                <a:cubicBezTo>
                  <a:pt x="8341" y="10249"/>
                  <a:pt x="8409" y="10261"/>
                  <a:pt x="8476" y="10261"/>
                </a:cubicBezTo>
                <a:cubicBezTo>
                  <a:pt x="8543" y="10261"/>
                  <a:pt x="8608" y="10249"/>
                  <a:pt x="8668" y="10225"/>
                </a:cubicBezTo>
                <a:lnTo>
                  <a:pt x="11347" y="8880"/>
                </a:lnTo>
                <a:cubicBezTo>
                  <a:pt x="11502" y="8808"/>
                  <a:pt x="11609" y="8641"/>
                  <a:pt x="11609" y="8475"/>
                </a:cubicBezTo>
                <a:lnTo>
                  <a:pt x="11609" y="5796"/>
                </a:lnTo>
                <a:cubicBezTo>
                  <a:pt x="11621" y="5617"/>
                  <a:pt x="11514" y="5474"/>
                  <a:pt x="11371" y="5403"/>
                </a:cubicBezTo>
                <a:lnTo>
                  <a:pt x="8942" y="4177"/>
                </a:lnTo>
                <a:lnTo>
                  <a:pt x="8942" y="1783"/>
                </a:lnTo>
                <a:cubicBezTo>
                  <a:pt x="8942" y="1605"/>
                  <a:pt x="8835" y="1450"/>
                  <a:pt x="8692" y="1379"/>
                </a:cubicBezTo>
                <a:lnTo>
                  <a:pt x="6013" y="45"/>
                </a:lnTo>
                <a:cubicBezTo>
                  <a:pt x="5941" y="15"/>
                  <a:pt x="5870" y="0"/>
                  <a:pt x="580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1A12A1-0E8D-38A8-46D7-9BC2135619BB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10/10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20F660-19EF-9E66-A55C-8E0C5520A9CE}"/>
              </a:ext>
            </a:extLst>
          </p:cNvPr>
          <p:cNvSpPr/>
          <p:nvPr/>
        </p:nvSpPr>
        <p:spPr>
          <a:xfrm>
            <a:off x="-1" y="5082452"/>
            <a:ext cx="9144001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Don'tDoAnything">
            <a:extLst>
              <a:ext uri="{FF2B5EF4-FFF2-40B4-BE49-F238E27FC236}">
                <a16:creationId xmlns:a16="http://schemas.microsoft.com/office/drawing/2014/main" id="{3EA6BBA3-84AF-9FC3-5F6B-8A5EE29FDEE4}"/>
              </a:ext>
            </a:extLst>
          </p:cNvPr>
          <p:cNvSpPr/>
          <p:nvPr/>
        </p:nvSpPr>
        <p:spPr>
          <a:xfrm>
            <a:off x="0" y="7034"/>
            <a:ext cx="9144000" cy="5143500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22525C-8FDC-39C6-C350-3054FF50583D}"/>
              </a:ext>
            </a:extLst>
          </p:cNvPr>
          <p:cNvSpPr/>
          <p:nvPr/>
        </p:nvSpPr>
        <p:spPr>
          <a:xfrm>
            <a:off x="2463212" y="1209492"/>
            <a:ext cx="4219526" cy="27051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!!fsi-circle">
            <a:extLst>
              <a:ext uri="{FF2B5EF4-FFF2-40B4-BE49-F238E27FC236}">
                <a16:creationId xmlns:a16="http://schemas.microsoft.com/office/drawing/2014/main" id="{75033183-251C-41DC-D12A-94069D04FFEB}"/>
              </a:ext>
            </a:extLst>
          </p:cNvPr>
          <p:cNvSpPr/>
          <p:nvPr/>
        </p:nvSpPr>
        <p:spPr>
          <a:xfrm>
            <a:off x="2692091" y="1372545"/>
            <a:ext cx="445003" cy="44500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!!fsi-icon" descr="Shuffle with solid fill">
            <a:extLst>
              <a:ext uri="{FF2B5EF4-FFF2-40B4-BE49-F238E27FC236}">
                <a16:creationId xmlns:a16="http://schemas.microsoft.com/office/drawing/2014/main" id="{8DE80A8E-0770-B7B9-81A6-514C1F298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07527" y="1492920"/>
            <a:ext cx="219173" cy="219173"/>
          </a:xfrm>
          <a:prstGeom prst="rect">
            <a:avLst/>
          </a:prstGeom>
        </p:spPr>
      </p:pic>
      <p:pic>
        <p:nvPicPr>
          <p:cNvPr id="11" name="animate_dt-0.01_T-2_streamlines">
            <a:hlinkClick r:id="" action="ppaction://media"/>
            <a:extLst>
              <a:ext uri="{FF2B5EF4-FFF2-40B4-BE49-F238E27FC236}">
                <a16:creationId xmlns:a16="http://schemas.microsoft.com/office/drawing/2014/main" id="{EE1C88DF-3C2F-40A3-FEA0-82B0D1CC06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597993" y="1947568"/>
            <a:ext cx="3872029" cy="1097747"/>
          </a:xfrm>
          <a:prstGeom prst="rect">
            <a:avLst/>
          </a:prstGeom>
        </p:spPr>
      </p:pic>
      <p:sp>
        <p:nvSpPr>
          <p:cNvPr id="12" name="Google Shape;836;p35">
            <a:extLst>
              <a:ext uri="{FF2B5EF4-FFF2-40B4-BE49-F238E27FC236}">
                <a16:creationId xmlns:a16="http://schemas.microsoft.com/office/drawing/2014/main" id="{B2E22B44-7266-4452-23DB-10BF119EBF91}"/>
              </a:ext>
            </a:extLst>
          </p:cNvPr>
          <p:cNvSpPr txBox="1">
            <a:spLocks/>
          </p:cNvSpPr>
          <p:nvPr/>
        </p:nvSpPr>
        <p:spPr>
          <a:xfrm>
            <a:off x="3252530" y="1384746"/>
            <a:ext cx="22605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  <a:defRPr sz="18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en-GB">
                <a:latin typeface="Cabin"/>
                <a:ea typeface="Cabin"/>
                <a:cs typeface="Cabin"/>
                <a:sym typeface="Cabin"/>
              </a:rPr>
              <a:t>FSI</a:t>
            </a:r>
            <a:endParaRPr lang="en-GB" dirty="0">
              <a:latin typeface="Cabin"/>
              <a:ea typeface="Cabin"/>
              <a:cs typeface="Cabin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1669095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2"/>
          <p:cNvSpPr/>
          <p:nvPr/>
        </p:nvSpPr>
        <p:spPr>
          <a:xfrm>
            <a:off x="713100" y="1220000"/>
            <a:ext cx="7717800" cy="3447900"/>
          </a:xfrm>
          <a:prstGeom prst="roundRect">
            <a:avLst>
              <a:gd name="adj" fmla="val 1457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32"/>
          <p:cNvSpPr/>
          <p:nvPr/>
        </p:nvSpPr>
        <p:spPr>
          <a:xfrm>
            <a:off x="4793463" y="1947063"/>
            <a:ext cx="621000" cy="621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32"/>
          <p:cNvSpPr/>
          <p:nvPr/>
        </p:nvSpPr>
        <p:spPr>
          <a:xfrm>
            <a:off x="1182863" y="1947063"/>
            <a:ext cx="621000" cy="621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32"/>
          <p:cNvSpPr/>
          <p:nvPr/>
        </p:nvSpPr>
        <p:spPr>
          <a:xfrm>
            <a:off x="1182863" y="3318688"/>
            <a:ext cx="621000" cy="621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32"/>
          <p:cNvSpPr/>
          <p:nvPr/>
        </p:nvSpPr>
        <p:spPr>
          <a:xfrm>
            <a:off x="4793463" y="3318688"/>
            <a:ext cx="621000" cy="621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32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Summary</a:t>
            </a:r>
            <a:endParaRPr dirty="0"/>
          </a:p>
        </p:txBody>
      </p:sp>
      <p:sp>
        <p:nvSpPr>
          <p:cNvPr id="747" name="Google Shape;747;p32"/>
          <p:cNvSpPr txBox="1">
            <a:spLocks noGrp="1"/>
          </p:cNvSpPr>
          <p:nvPr>
            <p:ph type="subTitle" idx="1"/>
          </p:nvPr>
        </p:nvSpPr>
        <p:spPr>
          <a:xfrm>
            <a:off x="1921638" y="1739225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749" name="Google Shape;749;p32"/>
          <p:cNvSpPr txBox="1">
            <a:spLocks noGrp="1"/>
          </p:cNvSpPr>
          <p:nvPr>
            <p:ph type="title" idx="3"/>
          </p:nvPr>
        </p:nvSpPr>
        <p:spPr>
          <a:xfrm>
            <a:off x="1223663" y="2045913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50" name="Google Shape;750;p32"/>
          <p:cNvSpPr txBox="1">
            <a:spLocks noGrp="1"/>
          </p:cNvSpPr>
          <p:nvPr>
            <p:ph type="subTitle" idx="4"/>
          </p:nvPr>
        </p:nvSpPr>
        <p:spPr>
          <a:xfrm>
            <a:off x="5533838" y="1739225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Blood flow</a:t>
            </a:r>
            <a:endParaRPr dirty="0"/>
          </a:p>
        </p:txBody>
      </p:sp>
      <p:sp>
        <p:nvSpPr>
          <p:cNvPr id="752" name="Google Shape;752;p32"/>
          <p:cNvSpPr txBox="1">
            <a:spLocks noGrp="1"/>
          </p:cNvSpPr>
          <p:nvPr>
            <p:ph type="title" idx="6"/>
          </p:nvPr>
        </p:nvSpPr>
        <p:spPr>
          <a:xfrm>
            <a:off x="4835863" y="2045913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753" name="Google Shape;753;p32"/>
          <p:cNvSpPr txBox="1">
            <a:spLocks noGrp="1"/>
          </p:cNvSpPr>
          <p:nvPr>
            <p:ph type="subTitle" idx="7"/>
          </p:nvPr>
        </p:nvSpPr>
        <p:spPr>
          <a:xfrm>
            <a:off x="1921638" y="3113224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Nutrient transport</a:t>
            </a:r>
            <a:endParaRPr dirty="0"/>
          </a:p>
        </p:txBody>
      </p:sp>
      <p:sp>
        <p:nvSpPr>
          <p:cNvPr id="755" name="Google Shape;755;p32"/>
          <p:cNvSpPr txBox="1">
            <a:spLocks noGrp="1"/>
          </p:cNvSpPr>
          <p:nvPr>
            <p:ph type="title" idx="9"/>
          </p:nvPr>
        </p:nvSpPr>
        <p:spPr>
          <a:xfrm>
            <a:off x="1223663" y="3417538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>
                    <a:lumMod val="85000"/>
                    <a:lumOff val="15000"/>
                  </a:schemeClr>
                </a:solidFill>
              </a:rPr>
              <a:t>03</a:t>
            </a:r>
            <a:endParaRPr dirty="0">
              <a:solidFill>
                <a:schemeClr val="bg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56" name="Google Shape;756;p32"/>
          <p:cNvSpPr txBox="1">
            <a:spLocks noGrp="1"/>
          </p:cNvSpPr>
          <p:nvPr>
            <p:ph type="subTitle" idx="13"/>
          </p:nvPr>
        </p:nvSpPr>
        <p:spPr>
          <a:xfrm>
            <a:off x="5533838" y="3113224"/>
            <a:ext cx="24273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 progress</a:t>
            </a:r>
            <a:endParaRPr dirty="0"/>
          </a:p>
        </p:txBody>
      </p:sp>
      <p:sp>
        <p:nvSpPr>
          <p:cNvPr id="758" name="Google Shape;758;p32"/>
          <p:cNvSpPr txBox="1">
            <a:spLocks noGrp="1"/>
          </p:cNvSpPr>
          <p:nvPr>
            <p:ph type="title" idx="15"/>
          </p:nvPr>
        </p:nvSpPr>
        <p:spPr>
          <a:xfrm>
            <a:off x="4835863" y="3417538"/>
            <a:ext cx="539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C6211D3C-E0BF-43F4-9DC2-D066CB39A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913"/>
          <a:stretch/>
        </p:blipFill>
        <p:spPr>
          <a:xfrm>
            <a:off x="2046910" y="2247347"/>
            <a:ext cx="1047982" cy="79177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070F7B0-8021-C47D-B8C5-B8BCBA7FCC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90" b="1190"/>
          <a:stretch/>
        </p:blipFill>
        <p:spPr>
          <a:xfrm>
            <a:off x="2036370" y="3553613"/>
            <a:ext cx="2376879" cy="517371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E1266F6-CC41-233C-84AE-948EED3D5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D1AE80-2A8B-4B81-7781-43A4B61FA2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88" t="3714" r="3647" b="3714"/>
          <a:stretch/>
        </p:blipFill>
        <p:spPr>
          <a:xfrm>
            <a:off x="5549792" y="2155983"/>
            <a:ext cx="2204884" cy="517371"/>
          </a:xfrm>
          <a:prstGeom prst="rect">
            <a:avLst/>
          </a:prstGeom>
          <a:ln w="28575">
            <a:solidFill>
              <a:srgbClr val="0353A9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8C88C5-64D9-48F4-EA49-F48D42997E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33838" y="3553613"/>
            <a:ext cx="1309104" cy="654552"/>
          </a:xfrm>
          <a:prstGeom prst="rect">
            <a:avLst/>
          </a:prstGeom>
          <a:ln w="28575"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056710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319">
        <p159:morph option="byObject"/>
      </p:transition>
    </mc:Choice>
    <mc:Fallback xmlns="">
      <p:transition spd="slow" advTm="21319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36"/>
          <p:cNvSpPr/>
          <p:nvPr/>
        </p:nvSpPr>
        <p:spPr>
          <a:xfrm rot="10800000">
            <a:off x="197" y="2290878"/>
            <a:ext cx="9141378" cy="2852622"/>
          </a:xfrm>
          <a:custGeom>
            <a:avLst/>
            <a:gdLst/>
            <a:ahLst/>
            <a:cxnLst/>
            <a:rect l="l" t="t" r="r" b="b"/>
            <a:pathLst>
              <a:path w="151806" h="35422" extrusionOk="0">
                <a:moveTo>
                  <a:pt x="0" y="1"/>
                </a:moveTo>
                <a:lnTo>
                  <a:pt x="0" y="35422"/>
                </a:lnTo>
                <a:cubicBezTo>
                  <a:pt x="0" y="35422"/>
                  <a:pt x="24992" y="28123"/>
                  <a:pt x="76212" y="28123"/>
                </a:cubicBezTo>
                <a:cubicBezTo>
                  <a:pt x="127445" y="28123"/>
                  <a:pt x="151805" y="35422"/>
                  <a:pt x="151805" y="35422"/>
                </a:cubicBezTo>
                <a:lnTo>
                  <a:pt x="151805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36"/>
          <p:cNvSpPr/>
          <p:nvPr/>
        </p:nvSpPr>
        <p:spPr>
          <a:xfrm>
            <a:off x="1870150" y="847800"/>
            <a:ext cx="5403600" cy="3447900"/>
          </a:xfrm>
          <a:prstGeom prst="roundRect">
            <a:avLst>
              <a:gd name="adj" fmla="val 1457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6BAED6-D3BA-3CCE-333D-82278D05DFB9}"/>
              </a:ext>
            </a:extLst>
          </p:cNvPr>
          <p:cNvSpPr txBox="1"/>
          <p:nvPr/>
        </p:nvSpPr>
        <p:spPr>
          <a:xfrm>
            <a:off x="3535332" y="33511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/>
            <a:r>
              <a:rPr lang="en-GB" sz="1200" dirty="0">
                <a:latin typeface="Karla" pitchFamily="2" charset="0"/>
                <a:hlinkClick r:id="rId3"/>
              </a:rPr>
              <a:t>https://adam.blakey.family</a:t>
            </a:r>
            <a:endParaRPr lang="en-GB" sz="1200" dirty="0">
              <a:latin typeface="Karla" pitchFamily="2" charset="0"/>
            </a:endParaRPr>
          </a:p>
          <a:p>
            <a:pPr marL="0" indent="0"/>
            <a:r>
              <a:rPr lang="en-GB" sz="1200" u="sng" dirty="0">
                <a:latin typeface="Karla" pitchFamily="2" charset="0"/>
                <a:hlinkClick r:id="rId4"/>
              </a:rPr>
              <a:t>@amblakey</a:t>
            </a:r>
            <a:endParaRPr lang="en-GB" sz="1200" u="sng" dirty="0">
              <a:latin typeface="Karla" pitchFamily="2" charset="0"/>
            </a:endParaRPr>
          </a:p>
          <a:p>
            <a:pPr marL="0" indent="0"/>
            <a:r>
              <a:rPr lang="en-GB" sz="1200" u="sng" dirty="0">
                <a:latin typeface="Karla" pitchFamily="2" charset="0"/>
              </a:rPr>
              <a:t>adam.blakey@nott.ac.uk</a:t>
            </a:r>
          </a:p>
        </p:txBody>
      </p:sp>
      <p:sp>
        <p:nvSpPr>
          <p:cNvPr id="861" name="Google Shape;861;p36"/>
          <p:cNvSpPr txBox="1">
            <a:spLocks noGrp="1"/>
          </p:cNvSpPr>
          <p:nvPr>
            <p:ph type="title"/>
          </p:nvPr>
        </p:nvSpPr>
        <p:spPr>
          <a:xfrm>
            <a:off x="2238600" y="1800225"/>
            <a:ext cx="4666800" cy="10194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Questions?</a:t>
            </a:r>
            <a:endParaRPr dirty="0"/>
          </a:p>
        </p:txBody>
      </p:sp>
      <p:sp>
        <p:nvSpPr>
          <p:cNvPr id="862" name="Google Shape;862;p36"/>
          <p:cNvSpPr txBox="1">
            <a:spLocks noGrp="1"/>
          </p:cNvSpPr>
          <p:nvPr>
            <p:ph type="subTitle" idx="1"/>
          </p:nvPr>
        </p:nvSpPr>
        <p:spPr>
          <a:xfrm>
            <a:off x="2669050" y="2816388"/>
            <a:ext cx="3806100" cy="3611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Thanks for your attention!</a:t>
            </a:r>
          </a:p>
        </p:txBody>
      </p:sp>
      <p:sp>
        <p:nvSpPr>
          <p:cNvPr id="5" name="Google Shape;14656;p81">
            <a:extLst>
              <a:ext uri="{FF2B5EF4-FFF2-40B4-BE49-F238E27FC236}">
                <a16:creationId xmlns:a16="http://schemas.microsoft.com/office/drawing/2014/main" id="{83307FDC-9130-4BB4-E1DD-9B0511771CC6}"/>
              </a:ext>
            </a:extLst>
          </p:cNvPr>
          <p:cNvSpPr/>
          <p:nvPr/>
        </p:nvSpPr>
        <p:spPr>
          <a:xfrm>
            <a:off x="3447250" y="3633230"/>
            <a:ext cx="126773" cy="103389"/>
          </a:xfrm>
          <a:custGeom>
            <a:avLst/>
            <a:gdLst/>
            <a:ahLst/>
            <a:cxnLst/>
            <a:rect l="l" t="t" r="r" b="b"/>
            <a:pathLst>
              <a:path w="20081" h="16377" extrusionOk="0">
                <a:moveTo>
                  <a:pt x="13632" y="1165"/>
                </a:moveTo>
                <a:cubicBezTo>
                  <a:pt x="14903" y="1165"/>
                  <a:pt x="15458" y="1658"/>
                  <a:pt x="15826" y="1984"/>
                </a:cubicBezTo>
                <a:cubicBezTo>
                  <a:pt x="16040" y="2173"/>
                  <a:pt x="16244" y="2353"/>
                  <a:pt x="16548" y="2353"/>
                </a:cubicBezTo>
                <a:cubicBezTo>
                  <a:pt x="16762" y="2353"/>
                  <a:pt x="17038" y="2293"/>
                  <a:pt x="17344" y="2196"/>
                </a:cubicBezTo>
                <a:lnTo>
                  <a:pt x="17344" y="2196"/>
                </a:lnTo>
                <a:cubicBezTo>
                  <a:pt x="17236" y="2288"/>
                  <a:pt x="17119" y="2376"/>
                  <a:pt x="16995" y="2461"/>
                </a:cubicBezTo>
                <a:cubicBezTo>
                  <a:pt x="16780" y="2612"/>
                  <a:pt x="16689" y="2889"/>
                  <a:pt x="16778" y="3137"/>
                </a:cubicBezTo>
                <a:cubicBezTo>
                  <a:pt x="16861" y="3373"/>
                  <a:pt x="17082" y="3528"/>
                  <a:pt x="17329" y="3528"/>
                </a:cubicBezTo>
                <a:cubicBezTo>
                  <a:pt x="17343" y="3528"/>
                  <a:pt x="17358" y="3527"/>
                  <a:pt x="17372" y="3526"/>
                </a:cubicBezTo>
                <a:cubicBezTo>
                  <a:pt x="17475" y="3519"/>
                  <a:pt x="17576" y="3508"/>
                  <a:pt x="17680" y="3494"/>
                </a:cubicBezTo>
                <a:lnTo>
                  <a:pt x="17680" y="3494"/>
                </a:lnTo>
                <a:cubicBezTo>
                  <a:pt x="17275" y="3802"/>
                  <a:pt x="16921" y="3990"/>
                  <a:pt x="16937" y="4786"/>
                </a:cubicBezTo>
                <a:cubicBezTo>
                  <a:pt x="16937" y="4826"/>
                  <a:pt x="16939" y="4881"/>
                  <a:pt x="16939" y="4971"/>
                </a:cubicBezTo>
                <a:cubicBezTo>
                  <a:pt x="16939" y="6510"/>
                  <a:pt x="16350" y="9097"/>
                  <a:pt x="14694" y="11320"/>
                </a:cubicBezTo>
                <a:cubicBezTo>
                  <a:pt x="13372" y="13093"/>
                  <a:pt x="10896" y="15207"/>
                  <a:pt x="6611" y="15207"/>
                </a:cubicBezTo>
                <a:cubicBezTo>
                  <a:pt x="5368" y="15207"/>
                  <a:pt x="4159" y="14996"/>
                  <a:pt x="3001" y="14582"/>
                </a:cubicBezTo>
                <a:cubicBezTo>
                  <a:pt x="4359" y="14345"/>
                  <a:pt x="5612" y="13799"/>
                  <a:pt x="6698" y="12960"/>
                </a:cubicBezTo>
                <a:cubicBezTo>
                  <a:pt x="6893" y="12812"/>
                  <a:pt x="6972" y="12557"/>
                  <a:pt x="6900" y="12323"/>
                </a:cubicBezTo>
                <a:cubicBezTo>
                  <a:pt x="6827" y="12090"/>
                  <a:pt x="6617" y="11925"/>
                  <a:pt x="6372" y="11913"/>
                </a:cubicBezTo>
                <a:cubicBezTo>
                  <a:pt x="5203" y="11849"/>
                  <a:pt x="4280" y="11209"/>
                  <a:pt x="3767" y="10448"/>
                </a:cubicBezTo>
                <a:cubicBezTo>
                  <a:pt x="3968" y="10434"/>
                  <a:pt x="4207" y="10404"/>
                  <a:pt x="4564" y="10340"/>
                </a:cubicBezTo>
                <a:cubicBezTo>
                  <a:pt x="4832" y="10294"/>
                  <a:pt x="5030" y="10071"/>
                  <a:pt x="5047" y="9801"/>
                </a:cubicBezTo>
                <a:cubicBezTo>
                  <a:pt x="5065" y="9532"/>
                  <a:pt x="4895" y="9286"/>
                  <a:pt x="4637" y="9205"/>
                </a:cubicBezTo>
                <a:cubicBezTo>
                  <a:pt x="3296" y="8787"/>
                  <a:pt x="2498" y="8025"/>
                  <a:pt x="2180" y="6838"/>
                </a:cubicBezTo>
                <a:lnTo>
                  <a:pt x="2180" y="6838"/>
                </a:lnTo>
                <a:cubicBezTo>
                  <a:pt x="2390" y="6891"/>
                  <a:pt x="2642" y="6933"/>
                  <a:pt x="3057" y="6986"/>
                </a:cubicBezTo>
                <a:cubicBezTo>
                  <a:pt x="3081" y="6989"/>
                  <a:pt x="3105" y="6991"/>
                  <a:pt x="3129" y="6991"/>
                </a:cubicBezTo>
                <a:cubicBezTo>
                  <a:pt x="3359" y="6991"/>
                  <a:pt x="3571" y="6854"/>
                  <a:pt x="3666" y="6640"/>
                </a:cubicBezTo>
                <a:cubicBezTo>
                  <a:pt x="3770" y="6403"/>
                  <a:pt x="3707" y="6125"/>
                  <a:pt x="3508" y="5957"/>
                </a:cubicBezTo>
                <a:cubicBezTo>
                  <a:pt x="2014" y="4697"/>
                  <a:pt x="1936" y="3409"/>
                  <a:pt x="2210" y="2373"/>
                </a:cubicBezTo>
                <a:lnTo>
                  <a:pt x="2210" y="2373"/>
                </a:lnTo>
                <a:cubicBezTo>
                  <a:pt x="4267" y="4464"/>
                  <a:pt x="6801" y="5670"/>
                  <a:pt x="9880" y="5882"/>
                </a:cubicBezTo>
                <a:cubicBezTo>
                  <a:pt x="9894" y="5883"/>
                  <a:pt x="9908" y="5884"/>
                  <a:pt x="9921" y="5884"/>
                </a:cubicBezTo>
                <a:cubicBezTo>
                  <a:pt x="10265" y="5884"/>
                  <a:pt x="10539" y="5586"/>
                  <a:pt x="10503" y="5239"/>
                </a:cubicBezTo>
                <a:cubicBezTo>
                  <a:pt x="10372" y="3940"/>
                  <a:pt x="10634" y="2919"/>
                  <a:pt x="11281" y="2203"/>
                </a:cubicBezTo>
                <a:cubicBezTo>
                  <a:pt x="11975" y="1437"/>
                  <a:pt x="12981" y="1165"/>
                  <a:pt x="13632" y="1165"/>
                </a:cubicBezTo>
                <a:close/>
                <a:moveTo>
                  <a:pt x="13631" y="1"/>
                </a:moveTo>
                <a:cubicBezTo>
                  <a:pt x="12698" y="1"/>
                  <a:pt x="11363" y="368"/>
                  <a:pt x="10413" y="1418"/>
                </a:cubicBezTo>
                <a:cubicBezTo>
                  <a:pt x="9665" y="2245"/>
                  <a:pt x="9291" y="3332"/>
                  <a:pt x="9300" y="4649"/>
                </a:cubicBezTo>
                <a:cubicBezTo>
                  <a:pt x="6556" y="4315"/>
                  <a:pt x="4306" y="3079"/>
                  <a:pt x="2438" y="887"/>
                </a:cubicBezTo>
                <a:cubicBezTo>
                  <a:pt x="2327" y="756"/>
                  <a:pt x="2163" y="681"/>
                  <a:pt x="1993" y="681"/>
                </a:cubicBezTo>
                <a:cubicBezTo>
                  <a:pt x="1966" y="681"/>
                  <a:pt x="1938" y="683"/>
                  <a:pt x="1911" y="687"/>
                </a:cubicBezTo>
                <a:cubicBezTo>
                  <a:pt x="1713" y="715"/>
                  <a:pt x="1541" y="843"/>
                  <a:pt x="1460" y="1025"/>
                </a:cubicBezTo>
                <a:cubicBezTo>
                  <a:pt x="1207" y="1582"/>
                  <a:pt x="876" y="2444"/>
                  <a:pt x="922" y="3466"/>
                </a:cubicBezTo>
                <a:cubicBezTo>
                  <a:pt x="952" y="4138"/>
                  <a:pt x="1138" y="4773"/>
                  <a:pt x="1479" y="5368"/>
                </a:cubicBezTo>
                <a:cubicBezTo>
                  <a:pt x="1469" y="5367"/>
                  <a:pt x="1459" y="5367"/>
                  <a:pt x="1449" y="5367"/>
                </a:cubicBezTo>
                <a:cubicBezTo>
                  <a:pt x="1114" y="5367"/>
                  <a:pt x="843" y="5650"/>
                  <a:pt x="865" y="5990"/>
                </a:cubicBezTo>
                <a:cubicBezTo>
                  <a:pt x="963" y="7455"/>
                  <a:pt x="1501" y="8589"/>
                  <a:pt x="2470" y="9380"/>
                </a:cubicBezTo>
                <a:cubicBezTo>
                  <a:pt x="2284" y="9528"/>
                  <a:pt x="2208" y="9773"/>
                  <a:pt x="2274" y="9999"/>
                </a:cubicBezTo>
                <a:cubicBezTo>
                  <a:pt x="2578" y="11057"/>
                  <a:pt x="3469" y="12207"/>
                  <a:pt x="4833" y="12757"/>
                </a:cubicBezTo>
                <a:cubicBezTo>
                  <a:pt x="3802" y="13279"/>
                  <a:pt x="2644" y="13546"/>
                  <a:pt x="1412" y="13546"/>
                </a:cubicBezTo>
                <a:cubicBezTo>
                  <a:pt x="1173" y="13546"/>
                  <a:pt x="932" y="13536"/>
                  <a:pt x="689" y="13516"/>
                </a:cubicBezTo>
                <a:cubicBezTo>
                  <a:pt x="673" y="13515"/>
                  <a:pt x="658" y="13514"/>
                  <a:pt x="642" y="13514"/>
                </a:cubicBezTo>
                <a:cubicBezTo>
                  <a:pt x="390" y="13514"/>
                  <a:pt x="164" y="13676"/>
                  <a:pt x="84" y="13919"/>
                </a:cubicBezTo>
                <a:cubicBezTo>
                  <a:pt x="0" y="14177"/>
                  <a:pt x="105" y="14460"/>
                  <a:pt x="338" y="14600"/>
                </a:cubicBezTo>
                <a:cubicBezTo>
                  <a:pt x="2284" y="15778"/>
                  <a:pt x="4395" y="16376"/>
                  <a:pt x="6611" y="16376"/>
                </a:cubicBezTo>
                <a:cubicBezTo>
                  <a:pt x="11382" y="16376"/>
                  <a:pt x="14151" y="14008"/>
                  <a:pt x="15631" y="12019"/>
                </a:cubicBezTo>
                <a:cubicBezTo>
                  <a:pt x="17461" y="9567"/>
                  <a:pt x="18108" y="6689"/>
                  <a:pt x="18108" y="4971"/>
                </a:cubicBezTo>
                <a:cubicBezTo>
                  <a:pt x="18108" y="4747"/>
                  <a:pt x="18103" y="4701"/>
                  <a:pt x="18110" y="4637"/>
                </a:cubicBezTo>
                <a:cubicBezTo>
                  <a:pt x="18336" y="4435"/>
                  <a:pt x="18964" y="4133"/>
                  <a:pt x="19935" y="2718"/>
                </a:cubicBezTo>
                <a:cubicBezTo>
                  <a:pt x="20080" y="2505"/>
                  <a:pt x="20070" y="2221"/>
                  <a:pt x="19909" y="2019"/>
                </a:cubicBezTo>
                <a:cubicBezTo>
                  <a:pt x="19795" y="1879"/>
                  <a:pt x="19625" y="1801"/>
                  <a:pt x="19451" y="1801"/>
                </a:cubicBezTo>
                <a:cubicBezTo>
                  <a:pt x="19377" y="1801"/>
                  <a:pt x="19303" y="1815"/>
                  <a:pt x="19231" y="1844"/>
                </a:cubicBezTo>
                <a:cubicBezTo>
                  <a:pt x="19194" y="1860"/>
                  <a:pt x="19155" y="1874"/>
                  <a:pt x="19118" y="1890"/>
                </a:cubicBezTo>
                <a:cubicBezTo>
                  <a:pt x="19269" y="1630"/>
                  <a:pt x="19392" y="1356"/>
                  <a:pt x="19490" y="1062"/>
                </a:cubicBezTo>
                <a:cubicBezTo>
                  <a:pt x="19564" y="841"/>
                  <a:pt x="19498" y="598"/>
                  <a:pt x="19327" y="443"/>
                </a:cubicBezTo>
                <a:cubicBezTo>
                  <a:pt x="19217" y="344"/>
                  <a:pt x="19076" y="292"/>
                  <a:pt x="18934" y="292"/>
                </a:cubicBezTo>
                <a:cubicBezTo>
                  <a:pt x="18853" y="292"/>
                  <a:pt x="18771" y="309"/>
                  <a:pt x="18694" y="344"/>
                </a:cubicBezTo>
                <a:cubicBezTo>
                  <a:pt x="18690" y="345"/>
                  <a:pt x="18676" y="351"/>
                  <a:pt x="18651" y="363"/>
                </a:cubicBezTo>
                <a:cubicBezTo>
                  <a:pt x="17724" y="830"/>
                  <a:pt x="16999" y="1103"/>
                  <a:pt x="16670" y="1166"/>
                </a:cubicBezTo>
                <a:cubicBezTo>
                  <a:pt x="16647" y="1147"/>
                  <a:pt x="16624" y="1126"/>
                  <a:pt x="16603" y="1106"/>
                </a:cubicBezTo>
                <a:cubicBezTo>
                  <a:pt x="16194" y="745"/>
                  <a:pt x="15347" y="1"/>
                  <a:pt x="13631" y="1"/>
                </a:cubicBezTo>
                <a:close/>
              </a:path>
            </a:pathLst>
          </a:custGeom>
          <a:solidFill>
            <a:srgbClr val="1D9B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" name="Google Shape;14664;p82">
            <a:hlinkClick r:id="rId5"/>
            <a:extLst>
              <a:ext uri="{FF2B5EF4-FFF2-40B4-BE49-F238E27FC236}">
                <a16:creationId xmlns:a16="http://schemas.microsoft.com/office/drawing/2014/main" id="{950E58E5-13CA-AB17-CA55-9110E29330B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9889" y="4371975"/>
            <a:ext cx="1739647" cy="69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687293A-2EFF-C394-44D7-66BE80C43A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635" y="202095"/>
            <a:ext cx="1270729" cy="472129"/>
          </a:xfrm>
          <a:prstGeom prst="rect">
            <a:avLst/>
          </a:prstGeom>
        </p:spPr>
      </p:pic>
      <p:sp>
        <p:nvSpPr>
          <p:cNvPr id="6" name="Google Shape;14453;p81">
            <a:extLst>
              <a:ext uri="{FF2B5EF4-FFF2-40B4-BE49-F238E27FC236}">
                <a16:creationId xmlns:a16="http://schemas.microsoft.com/office/drawing/2014/main" id="{8335B263-475F-ECE2-3B84-980DB8EF3BDF}"/>
              </a:ext>
            </a:extLst>
          </p:cNvPr>
          <p:cNvSpPr/>
          <p:nvPr/>
        </p:nvSpPr>
        <p:spPr>
          <a:xfrm>
            <a:off x="3447250" y="3823076"/>
            <a:ext cx="126774" cy="89083"/>
          </a:xfrm>
          <a:custGeom>
            <a:avLst/>
            <a:gdLst/>
            <a:ahLst/>
            <a:cxnLst/>
            <a:rect l="l" t="t" r="r" b="b"/>
            <a:pathLst>
              <a:path w="11658" h="8192" extrusionOk="0">
                <a:moveTo>
                  <a:pt x="10429" y="662"/>
                </a:moveTo>
                <a:cubicBezTo>
                  <a:pt x="10114" y="1008"/>
                  <a:pt x="6207" y="4915"/>
                  <a:pt x="6081" y="5072"/>
                </a:cubicBezTo>
                <a:cubicBezTo>
                  <a:pt x="6018" y="5135"/>
                  <a:pt x="5916" y="5167"/>
                  <a:pt x="5813" y="5167"/>
                </a:cubicBezTo>
                <a:cubicBezTo>
                  <a:pt x="5711" y="5167"/>
                  <a:pt x="5608" y="5135"/>
                  <a:pt x="5545" y="5072"/>
                </a:cubicBezTo>
                <a:lnTo>
                  <a:pt x="1135" y="662"/>
                </a:lnTo>
                <a:close/>
                <a:moveTo>
                  <a:pt x="662" y="1134"/>
                </a:moveTo>
                <a:lnTo>
                  <a:pt x="3624" y="4096"/>
                </a:lnTo>
                <a:lnTo>
                  <a:pt x="662" y="7057"/>
                </a:lnTo>
                <a:lnTo>
                  <a:pt x="662" y="1134"/>
                </a:lnTo>
                <a:close/>
                <a:moveTo>
                  <a:pt x="10996" y="1134"/>
                </a:moveTo>
                <a:lnTo>
                  <a:pt x="10996" y="7057"/>
                </a:lnTo>
                <a:lnTo>
                  <a:pt x="8034" y="4096"/>
                </a:lnTo>
                <a:lnTo>
                  <a:pt x="10996" y="1134"/>
                </a:lnTo>
                <a:close/>
                <a:moveTo>
                  <a:pt x="7562" y="4568"/>
                </a:moveTo>
                <a:lnTo>
                  <a:pt x="10492" y="7530"/>
                </a:lnTo>
                <a:lnTo>
                  <a:pt x="1198" y="7530"/>
                </a:lnTo>
                <a:lnTo>
                  <a:pt x="4096" y="4568"/>
                </a:lnTo>
                <a:lnTo>
                  <a:pt x="5073" y="5545"/>
                </a:lnTo>
                <a:cubicBezTo>
                  <a:pt x="5278" y="5750"/>
                  <a:pt x="5553" y="5852"/>
                  <a:pt x="5829" y="5852"/>
                </a:cubicBezTo>
                <a:cubicBezTo>
                  <a:pt x="6105" y="5852"/>
                  <a:pt x="6380" y="5750"/>
                  <a:pt x="6585" y="5545"/>
                </a:cubicBezTo>
                <a:lnTo>
                  <a:pt x="7562" y="4568"/>
                </a:lnTo>
                <a:close/>
                <a:moveTo>
                  <a:pt x="1009" y="0"/>
                </a:moveTo>
                <a:cubicBezTo>
                  <a:pt x="473" y="0"/>
                  <a:pt x="1" y="473"/>
                  <a:pt x="1" y="1008"/>
                </a:cubicBezTo>
                <a:lnTo>
                  <a:pt x="1" y="7152"/>
                </a:lnTo>
                <a:cubicBezTo>
                  <a:pt x="1" y="7719"/>
                  <a:pt x="473" y="8191"/>
                  <a:pt x="1009" y="8191"/>
                </a:cubicBezTo>
                <a:lnTo>
                  <a:pt x="10618" y="8191"/>
                </a:lnTo>
                <a:cubicBezTo>
                  <a:pt x="11185" y="8191"/>
                  <a:pt x="11657" y="7719"/>
                  <a:pt x="11657" y="7152"/>
                </a:cubicBezTo>
                <a:lnTo>
                  <a:pt x="11657" y="1008"/>
                </a:lnTo>
                <a:cubicBezTo>
                  <a:pt x="11657" y="441"/>
                  <a:pt x="11185" y="0"/>
                  <a:pt x="1061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4422;p81">
            <a:extLst>
              <a:ext uri="{FF2B5EF4-FFF2-40B4-BE49-F238E27FC236}">
                <a16:creationId xmlns:a16="http://schemas.microsoft.com/office/drawing/2014/main" id="{D2C36A22-1E76-94AB-4008-5D249FA6DB85}"/>
              </a:ext>
            </a:extLst>
          </p:cNvPr>
          <p:cNvSpPr/>
          <p:nvPr/>
        </p:nvSpPr>
        <p:spPr>
          <a:xfrm>
            <a:off x="3459957" y="3450721"/>
            <a:ext cx="109304" cy="106654"/>
          </a:xfrm>
          <a:custGeom>
            <a:avLst/>
            <a:gdLst/>
            <a:ahLst/>
            <a:cxnLst/>
            <a:rect l="l" t="t" r="r" b="b"/>
            <a:pathLst>
              <a:path w="12004" h="11713" extrusionOk="0">
                <a:moveTo>
                  <a:pt x="8633" y="2088"/>
                </a:moveTo>
                <a:cubicBezTo>
                  <a:pt x="8900" y="2088"/>
                  <a:pt x="9168" y="2182"/>
                  <a:pt x="9357" y="2371"/>
                </a:cubicBezTo>
                <a:cubicBezTo>
                  <a:pt x="9767" y="2781"/>
                  <a:pt x="9767" y="3442"/>
                  <a:pt x="9357" y="3820"/>
                </a:cubicBezTo>
                <a:lnTo>
                  <a:pt x="8128" y="5018"/>
                </a:lnTo>
                <a:cubicBezTo>
                  <a:pt x="7939" y="4702"/>
                  <a:pt x="7750" y="4419"/>
                  <a:pt x="7498" y="4135"/>
                </a:cubicBezTo>
                <a:cubicBezTo>
                  <a:pt x="7278" y="3915"/>
                  <a:pt x="6994" y="3726"/>
                  <a:pt x="6679" y="3568"/>
                </a:cubicBezTo>
                <a:lnTo>
                  <a:pt x="7908" y="2371"/>
                </a:lnTo>
                <a:cubicBezTo>
                  <a:pt x="8097" y="2182"/>
                  <a:pt x="8365" y="2088"/>
                  <a:pt x="8633" y="2088"/>
                </a:cubicBezTo>
                <a:close/>
                <a:moveTo>
                  <a:pt x="5230" y="5333"/>
                </a:moveTo>
                <a:cubicBezTo>
                  <a:pt x="5514" y="5333"/>
                  <a:pt x="5829" y="5396"/>
                  <a:pt x="6018" y="5648"/>
                </a:cubicBezTo>
                <a:cubicBezTo>
                  <a:pt x="6207" y="5837"/>
                  <a:pt x="6333" y="6120"/>
                  <a:pt x="6333" y="6435"/>
                </a:cubicBezTo>
                <a:cubicBezTo>
                  <a:pt x="6049" y="6435"/>
                  <a:pt x="5766" y="6309"/>
                  <a:pt x="5545" y="6120"/>
                </a:cubicBezTo>
                <a:cubicBezTo>
                  <a:pt x="5356" y="5931"/>
                  <a:pt x="5230" y="5648"/>
                  <a:pt x="5230" y="5333"/>
                </a:cubicBezTo>
                <a:close/>
                <a:moveTo>
                  <a:pt x="8617" y="717"/>
                </a:moveTo>
                <a:cubicBezTo>
                  <a:pt x="9223" y="717"/>
                  <a:pt x="9830" y="953"/>
                  <a:pt x="10302" y="1426"/>
                </a:cubicBezTo>
                <a:cubicBezTo>
                  <a:pt x="11247" y="2340"/>
                  <a:pt x="11247" y="3883"/>
                  <a:pt x="10302" y="4828"/>
                </a:cubicBezTo>
                <a:lnTo>
                  <a:pt x="8381" y="6719"/>
                </a:lnTo>
                <a:cubicBezTo>
                  <a:pt x="8412" y="6404"/>
                  <a:pt x="8412" y="6089"/>
                  <a:pt x="8349" y="5774"/>
                </a:cubicBezTo>
                <a:lnTo>
                  <a:pt x="9798" y="4356"/>
                </a:lnTo>
                <a:cubicBezTo>
                  <a:pt x="10460" y="3663"/>
                  <a:pt x="10460" y="2560"/>
                  <a:pt x="9798" y="1930"/>
                </a:cubicBezTo>
                <a:cubicBezTo>
                  <a:pt x="9467" y="1599"/>
                  <a:pt x="9034" y="1434"/>
                  <a:pt x="8601" y="1434"/>
                </a:cubicBezTo>
                <a:cubicBezTo>
                  <a:pt x="8168" y="1434"/>
                  <a:pt x="7735" y="1599"/>
                  <a:pt x="7404" y="1930"/>
                </a:cubicBezTo>
                <a:cubicBezTo>
                  <a:pt x="7309" y="2025"/>
                  <a:pt x="5356" y="3946"/>
                  <a:pt x="5073" y="4230"/>
                </a:cubicBezTo>
                <a:cubicBezTo>
                  <a:pt x="4411" y="4892"/>
                  <a:pt x="4411" y="5963"/>
                  <a:pt x="5073" y="6624"/>
                </a:cubicBezTo>
                <a:cubicBezTo>
                  <a:pt x="5356" y="6908"/>
                  <a:pt x="5671" y="7065"/>
                  <a:pt x="6049" y="7097"/>
                </a:cubicBezTo>
                <a:lnTo>
                  <a:pt x="5514" y="7664"/>
                </a:lnTo>
                <a:cubicBezTo>
                  <a:pt x="5167" y="7538"/>
                  <a:pt x="4883" y="7349"/>
                  <a:pt x="4600" y="7097"/>
                </a:cubicBezTo>
                <a:cubicBezTo>
                  <a:pt x="3655" y="6152"/>
                  <a:pt x="3655" y="4671"/>
                  <a:pt x="4600" y="3726"/>
                </a:cubicBezTo>
                <a:lnTo>
                  <a:pt x="6931" y="1426"/>
                </a:lnTo>
                <a:cubicBezTo>
                  <a:pt x="7404" y="953"/>
                  <a:pt x="8010" y="717"/>
                  <a:pt x="8617" y="717"/>
                </a:cubicBezTo>
                <a:close/>
                <a:moveTo>
                  <a:pt x="3497" y="6719"/>
                </a:moveTo>
                <a:cubicBezTo>
                  <a:pt x="3655" y="7034"/>
                  <a:pt x="3844" y="7286"/>
                  <a:pt x="4127" y="7569"/>
                </a:cubicBezTo>
                <a:cubicBezTo>
                  <a:pt x="4348" y="7821"/>
                  <a:pt x="4663" y="8042"/>
                  <a:pt x="4978" y="8168"/>
                </a:cubicBezTo>
                <a:lnTo>
                  <a:pt x="3812" y="9334"/>
                </a:lnTo>
                <a:cubicBezTo>
                  <a:pt x="3608" y="9538"/>
                  <a:pt x="3340" y="9641"/>
                  <a:pt x="3076" y="9641"/>
                </a:cubicBezTo>
                <a:cubicBezTo>
                  <a:pt x="2812" y="9641"/>
                  <a:pt x="2552" y="9538"/>
                  <a:pt x="2363" y="9334"/>
                </a:cubicBezTo>
                <a:cubicBezTo>
                  <a:pt x="1954" y="8956"/>
                  <a:pt x="1954" y="8294"/>
                  <a:pt x="2363" y="7884"/>
                </a:cubicBezTo>
                <a:lnTo>
                  <a:pt x="3497" y="6719"/>
                </a:lnTo>
                <a:close/>
                <a:moveTo>
                  <a:pt x="6112" y="4135"/>
                </a:moveTo>
                <a:cubicBezTo>
                  <a:pt x="6396" y="4261"/>
                  <a:pt x="6742" y="4450"/>
                  <a:pt x="6963" y="4702"/>
                </a:cubicBezTo>
                <a:cubicBezTo>
                  <a:pt x="7908" y="5648"/>
                  <a:pt x="7908" y="7128"/>
                  <a:pt x="6963" y="8073"/>
                </a:cubicBezTo>
                <a:lnTo>
                  <a:pt x="4757" y="10342"/>
                </a:lnTo>
                <a:cubicBezTo>
                  <a:pt x="4285" y="10814"/>
                  <a:pt x="3671" y="11051"/>
                  <a:pt x="3056" y="11051"/>
                </a:cubicBezTo>
                <a:cubicBezTo>
                  <a:pt x="2442" y="11051"/>
                  <a:pt x="1828" y="10814"/>
                  <a:pt x="1355" y="10342"/>
                </a:cubicBezTo>
                <a:cubicBezTo>
                  <a:pt x="945" y="9901"/>
                  <a:pt x="662" y="9271"/>
                  <a:pt x="662" y="8641"/>
                </a:cubicBezTo>
                <a:cubicBezTo>
                  <a:pt x="662" y="8010"/>
                  <a:pt x="882" y="7380"/>
                  <a:pt x="1355" y="6939"/>
                </a:cubicBezTo>
                <a:lnTo>
                  <a:pt x="3214" y="5081"/>
                </a:lnTo>
                <a:lnTo>
                  <a:pt x="3214" y="5081"/>
                </a:lnTo>
                <a:cubicBezTo>
                  <a:pt x="3182" y="5396"/>
                  <a:pt x="3214" y="5679"/>
                  <a:pt x="3245" y="5994"/>
                </a:cubicBezTo>
                <a:lnTo>
                  <a:pt x="1828" y="7443"/>
                </a:lnTo>
                <a:cubicBezTo>
                  <a:pt x="1166" y="8105"/>
                  <a:pt x="1166" y="9176"/>
                  <a:pt x="1828" y="9838"/>
                </a:cubicBezTo>
                <a:cubicBezTo>
                  <a:pt x="2174" y="10184"/>
                  <a:pt x="2623" y="10358"/>
                  <a:pt x="3064" y="10358"/>
                </a:cubicBezTo>
                <a:cubicBezTo>
                  <a:pt x="3505" y="10358"/>
                  <a:pt x="3938" y="10184"/>
                  <a:pt x="4253" y="9838"/>
                </a:cubicBezTo>
                <a:lnTo>
                  <a:pt x="6490" y="7569"/>
                </a:lnTo>
                <a:cubicBezTo>
                  <a:pt x="7152" y="6908"/>
                  <a:pt x="7152" y="5837"/>
                  <a:pt x="6490" y="5175"/>
                </a:cubicBezTo>
                <a:cubicBezTo>
                  <a:pt x="6207" y="4892"/>
                  <a:pt x="5892" y="4734"/>
                  <a:pt x="5514" y="4702"/>
                </a:cubicBezTo>
                <a:lnTo>
                  <a:pt x="6112" y="4135"/>
                </a:lnTo>
                <a:close/>
                <a:moveTo>
                  <a:pt x="8585" y="0"/>
                </a:moveTo>
                <a:cubicBezTo>
                  <a:pt x="7798" y="0"/>
                  <a:pt x="7010" y="308"/>
                  <a:pt x="6396" y="922"/>
                </a:cubicBezTo>
                <a:lnTo>
                  <a:pt x="4096" y="3190"/>
                </a:lnTo>
                <a:lnTo>
                  <a:pt x="882" y="6467"/>
                </a:lnTo>
                <a:cubicBezTo>
                  <a:pt x="315" y="7065"/>
                  <a:pt x="0" y="7821"/>
                  <a:pt x="0" y="8641"/>
                </a:cubicBezTo>
                <a:cubicBezTo>
                  <a:pt x="0" y="9460"/>
                  <a:pt x="315" y="10247"/>
                  <a:pt x="882" y="10814"/>
                </a:cubicBezTo>
                <a:cubicBezTo>
                  <a:pt x="1497" y="11413"/>
                  <a:pt x="2284" y="11712"/>
                  <a:pt x="3072" y="11712"/>
                </a:cubicBezTo>
                <a:cubicBezTo>
                  <a:pt x="3860" y="11712"/>
                  <a:pt x="4647" y="11413"/>
                  <a:pt x="5262" y="10814"/>
                </a:cubicBezTo>
                <a:cubicBezTo>
                  <a:pt x="8034" y="8010"/>
                  <a:pt x="6837" y="9145"/>
                  <a:pt x="10775" y="5301"/>
                </a:cubicBezTo>
                <a:cubicBezTo>
                  <a:pt x="12004" y="4072"/>
                  <a:pt x="12004" y="2151"/>
                  <a:pt x="10775" y="922"/>
                </a:cubicBezTo>
                <a:cubicBezTo>
                  <a:pt x="10161" y="308"/>
                  <a:pt x="9373" y="0"/>
                  <a:pt x="858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28;p40">
            <a:extLst>
              <a:ext uri="{FF2B5EF4-FFF2-40B4-BE49-F238E27FC236}">
                <a16:creationId xmlns:a16="http://schemas.microsoft.com/office/drawing/2014/main" id="{A516682B-50D3-905D-73BB-094B3184B146}"/>
              </a:ext>
            </a:extLst>
          </p:cNvPr>
          <p:cNvSpPr/>
          <p:nvPr/>
        </p:nvSpPr>
        <p:spPr>
          <a:xfrm>
            <a:off x="279538" y="291716"/>
            <a:ext cx="737400" cy="7374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raphic 9" descr="Lungs with solid fill">
            <a:extLst>
              <a:ext uri="{FF2B5EF4-FFF2-40B4-BE49-F238E27FC236}">
                <a16:creationId xmlns:a16="http://schemas.microsoft.com/office/drawing/2014/main" id="{D296F017-91C6-4D85-C26B-94A8E19C8C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713" y="393298"/>
            <a:ext cx="491663" cy="491663"/>
          </a:xfrm>
          <a:prstGeom prst="rect">
            <a:avLst/>
          </a:prstGeom>
        </p:spPr>
      </p:pic>
      <p:sp>
        <p:nvSpPr>
          <p:cNvPr id="1027" name="Google Shape;1027;p40"/>
          <p:cNvSpPr txBox="1">
            <a:spLocks noGrp="1"/>
          </p:cNvSpPr>
          <p:nvPr>
            <p:ph type="title"/>
          </p:nvPr>
        </p:nvSpPr>
        <p:spPr>
          <a:xfrm>
            <a:off x="1189952" y="338732"/>
            <a:ext cx="2869984" cy="582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Nutrient transport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CFBAF97-E6ED-412C-9E5B-9AA7ADA6A70E}"/>
                  </a:ext>
                </a:extLst>
              </p:cNvPr>
              <p:cNvSpPr/>
              <p:nvPr/>
            </p:nvSpPr>
            <p:spPr>
              <a:xfrm>
                <a:off x="6371923" y="1337624"/>
                <a:ext cx="2665827" cy="128452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b="1" dirty="0">
                    <a:solidFill>
                      <a:schemeClr val="bg2">
                        <a:lumMod val="85000"/>
                        <a:lumOff val="15000"/>
                      </a:schemeClr>
                    </a:solidFill>
                  </a:rPr>
                  <a:t>Reaction-advection-diffusion*:</a:t>
                </a:r>
                <a:br>
                  <a:rPr lang="en-GB" sz="1200" dirty="0">
                    <a:solidFill>
                      <a:schemeClr val="bg2">
                        <a:lumMod val="85000"/>
                        <a:lumOff val="15000"/>
                      </a:schemeClr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Pe</m:t>
                          </m:r>
                        </m:den>
                      </m:f>
                      <m:sSup>
                        <m:sSup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1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Dm</m:t>
                      </m:r>
                      <m:r>
                        <m:rPr>
                          <m:nor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inlet</m:t>
                          </m:r>
                        </m:sub>
                      </m:sSub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1200" b="0" i="0" smtClean="0">
                              <a:solidFill>
                                <a:schemeClr val="bg2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neumann</m:t>
                          </m:r>
                        </m:sub>
                      </m:sSub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GB" sz="1200" b="1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120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1200" b="1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m:rPr>
                          <m:sty m:val="p"/>
                        </m:rPr>
                        <a:rPr lang="en-GB" sz="1200" b="0" i="0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GB" sz="1200" b="0" i="1" smtClean="0">
                          <a:solidFill>
                            <a:schemeClr val="bg2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sz="1200" b="0" dirty="0">
                  <a:solidFill>
                    <a:schemeClr val="bg2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CFBAF97-E6ED-412C-9E5B-9AA7ADA6A7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23" y="1337624"/>
                <a:ext cx="2665827" cy="12845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A79ADA2-9C21-253B-5155-42ED09FE17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9794" y="90350"/>
            <a:ext cx="815381" cy="302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71697F-D561-FA9D-DE74-319A59874C20}"/>
              </a:ext>
            </a:extLst>
          </p:cNvPr>
          <p:cNvSpPr txBox="1"/>
          <p:nvPr/>
        </p:nvSpPr>
        <p:spPr>
          <a:xfrm>
            <a:off x="8362500" y="4774675"/>
            <a:ext cx="67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1"/>
                </a:solidFill>
              </a:rPr>
              <a:t>9/10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E7D168-3B3D-AD63-32E9-1D4CF7821362}"/>
              </a:ext>
            </a:extLst>
          </p:cNvPr>
          <p:cNvSpPr/>
          <p:nvPr/>
        </p:nvSpPr>
        <p:spPr>
          <a:xfrm>
            <a:off x="-1" y="5082452"/>
            <a:ext cx="8229600" cy="68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animation_septa-4">
            <a:hlinkClick r:id="" action="ppaction://media"/>
            <a:extLst>
              <a:ext uri="{FF2B5EF4-FFF2-40B4-BE49-F238E27FC236}">
                <a16:creationId xmlns:a16="http://schemas.microsoft.com/office/drawing/2014/main" id="{74988A26-0017-FA45-BB88-C2C5245EF4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5713" y="3094079"/>
            <a:ext cx="6972301" cy="1614765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8" name="animation_no-septa">
            <a:hlinkClick r:id="" action="ppaction://media"/>
            <a:extLst>
              <a:ext uri="{FF2B5EF4-FFF2-40B4-BE49-F238E27FC236}">
                <a16:creationId xmlns:a16="http://schemas.microsoft.com/office/drawing/2014/main" id="{2B58AED8-3BB0-09C6-819E-75A88C4FC81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2"/>
          <a:srcRect l="1" r="17163"/>
          <a:stretch/>
        </p:blipFill>
        <p:spPr>
          <a:xfrm>
            <a:off x="405713" y="1238832"/>
            <a:ext cx="5775471" cy="1614765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6E39093-1FA5-519A-DDA9-850F5ABE317B}"/>
              </a:ext>
            </a:extLst>
          </p:cNvPr>
          <p:cNvSpPr/>
          <p:nvPr/>
        </p:nvSpPr>
        <p:spPr>
          <a:xfrm>
            <a:off x="2832765" y="1438651"/>
            <a:ext cx="1082473" cy="1082473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/>
          </a:p>
        </p:txBody>
      </p:sp>
      <p:pic>
        <p:nvPicPr>
          <p:cNvPr id="9" name="Graphic 8" descr="Play with solid fill">
            <a:extLst>
              <a:ext uri="{FF2B5EF4-FFF2-40B4-BE49-F238E27FC236}">
                <a16:creationId xmlns:a16="http://schemas.microsoft.com/office/drawing/2014/main" id="{8A82B95B-8D09-6B81-0377-1232D052C6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77463" y="1522688"/>
            <a:ext cx="914400" cy="914400"/>
          </a:xfrm>
          <a:prstGeom prst="rect">
            <a:avLst/>
          </a:prstGeom>
        </p:spPr>
      </p:pic>
      <p:pic>
        <p:nvPicPr>
          <p:cNvPr id="11" name="Graphic 10" descr="Play with solid fill">
            <a:extLst>
              <a:ext uri="{FF2B5EF4-FFF2-40B4-BE49-F238E27FC236}">
                <a16:creationId xmlns:a16="http://schemas.microsoft.com/office/drawing/2014/main" id="{82334F93-9FFB-20FD-37FA-FDE83D7F51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53135" y="3444261"/>
            <a:ext cx="914400" cy="9144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2D45DB1-0A17-07FA-EB26-E31221F15C34}"/>
              </a:ext>
            </a:extLst>
          </p:cNvPr>
          <p:cNvSpPr/>
          <p:nvPr/>
        </p:nvSpPr>
        <p:spPr>
          <a:xfrm>
            <a:off x="2832764" y="3360224"/>
            <a:ext cx="1082473" cy="1082473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3210460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heme/theme1.xml><?xml version="1.0" encoding="utf-8"?>
<a:theme xmlns:a="http://schemas.openxmlformats.org/drawingml/2006/main" name="Biology Breakthrough by Slidesgo">
  <a:themeElements>
    <a:clrScheme name="Simple Light">
      <a:dk1>
        <a:srgbClr val="0353A9"/>
      </a:dk1>
      <a:lt1>
        <a:srgbClr val="FFFFFF"/>
      </a:lt1>
      <a:dk2>
        <a:srgbClr val="000000"/>
      </a:dk2>
      <a:lt2>
        <a:srgbClr val="EEEEEE"/>
      </a:lt2>
      <a:accent1>
        <a:srgbClr val="0353A9"/>
      </a:accent1>
      <a:accent2>
        <a:srgbClr val="90BCD5"/>
      </a:accent2>
      <a:accent3>
        <a:srgbClr val="659E7C"/>
      </a:accent3>
      <a:accent4>
        <a:srgbClr val="C5D5CB"/>
      </a:accent4>
      <a:accent5>
        <a:srgbClr val="E1E1E1"/>
      </a:accent5>
      <a:accent6>
        <a:srgbClr val="ECECE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3045</TotalTime>
  <Words>1652</Words>
  <Application>Microsoft Office PowerPoint</Application>
  <PresentationFormat>On-screen Show (16:9)</PresentationFormat>
  <Paragraphs>335</Paragraphs>
  <Slides>50</Slides>
  <Notes>50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Cabin</vt:lpstr>
      <vt:lpstr>Arial</vt:lpstr>
      <vt:lpstr>Karla</vt:lpstr>
      <vt:lpstr>Montserrat</vt:lpstr>
      <vt:lpstr>Wingdings</vt:lpstr>
      <vt:lpstr>Cambria Math</vt:lpstr>
      <vt:lpstr>Biology Breakthrough by Slidesgo</vt:lpstr>
      <vt:lpstr>Placental haemodynamics: Transport effects at the organ scale</vt:lpstr>
      <vt:lpstr>Today’s talk</vt:lpstr>
      <vt:lpstr>Introduction</vt:lpstr>
      <vt:lpstr>What is a placenta?</vt:lpstr>
      <vt:lpstr>What is a placenta?</vt:lpstr>
      <vt:lpstr>What is a placenta?</vt:lpstr>
      <vt:lpstr>What is a placenta?</vt:lpstr>
      <vt:lpstr>What is a placenta?</vt:lpstr>
      <vt:lpstr>What is a placenta?</vt:lpstr>
      <vt:lpstr>What is a placenta?</vt:lpstr>
      <vt:lpstr>What is a placenta?</vt:lpstr>
      <vt:lpstr>What is a placenta?</vt:lpstr>
      <vt:lpstr>Inter-disciplinary Work</vt:lpstr>
      <vt:lpstr>Flow equations</vt:lpstr>
      <vt:lpstr>Flow equations</vt:lpstr>
      <vt:lpstr>DGFEM discretisation</vt:lpstr>
      <vt:lpstr>DGFEM discretisation</vt:lpstr>
      <vt:lpstr>DGFEM discretisation</vt:lpstr>
      <vt:lpstr>DGFEM discretisation</vt:lpstr>
      <vt:lpstr>Blood flow</vt:lpstr>
      <vt:lpstr>Single placentone</vt:lpstr>
      <vt:lpstr>Single placentone</vt:lpstr>
      <vt:lpstr>2D slice of whole placenta</vt:lpstr>
      <vt:lpstr>2D slice of whole placenta</vt:lpstr>
      <vt:lpstr>2D slice of whole placenta</vt:lpstr>
      <vt:lpstr>2D slice of whole placenta</vt:lpstr>
      <vt:lpstr>2D slice of whole placenta</vt:lpstr>
      <vt:lpstr>Septal veins*</vt:lpstr>
      <vt:lpstr>Septal veins*</vt:lpstr>
      <vt:lpstr>Septal veins*</vt:lpstr>
      <vt:lpstr>Flux transport*</vt:lpstr>
      <vt:lpstr>Flux transport*</vt:lpstr>
      <vt:lpstr>Flux transport*</vt:lpstr>
      <vt:lpstr>Flux transport*</vt:lpstr>
      <vt:lpstr>Flux transport*</vt:lpstr>
      <vt:lpstr>Nutrient transport</vt:lpstr>
      <vt:lpstr>Nutrient transport</vt:lpstr>
      <vt:lpstr>Nutrient transport</vt:lpstr>
      <vt:lpstr>In progress</vt:lpstr>
      <vt:lpstr>Next steps</vt:lpstr>
      <vt:lpstr>Next steps</vt:lpstr>
      <vt:lpstr>Next steps</vt:lpstr>
      <vt:lpstr>Next steps</vt:lpstr>
      <vt:lpstr>Next steps</vt:lpstr>
      <vt:lpstr>Next steps</vt:lpstr>
      <vt:lpstr>Next steps</vt:lpstr>
      <vt:lpstr>Next steps</vt:lpstr>
      <vt:lpstr>Summary</vt:lpstr>
      <vt:lpstr>Questions?</vt:lpstr>
      <vt:lpstr>Nutrient transport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Placental haemodynamics</dc:title>
  <dc:creator>Adam Blakey</dc:creator>
  <cp:lastModifiedBy>Adam Blakey</cp:lastModifiedBy>
  <cp:revision>204</cp:revision>
  <cp:lastPrinted>2022-09-07T08:40:49Z</cp:lastPrinted>
  <dcterms:modified xsi:type="dcterms:W3CDTF">2022-11-14T10:18:54Z</dcterms:modified>
</cp:coreProperties>
</file>