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0" r:id="rId3"/>
    <p:sldId id="283" r:id="rId4"/>
    <p:sldId id="257" r:id="rId5"/>
    <p:sldId id="281" r:id="rId6"/>
    <p:sldId id="271" r:id="rId7"/>
    <p:sldId id="284" r:id="rId8"/>
    <p:sldId id="259" r:id="rId9"/>
    <p:sldId id="282" r:id="rId10"/>
    <p:sldId id="274" r:id="rId11"/>
    <p:sldId id="285" r:id="rId12"/>
    <p:sldId id="258" r:id="rId13"/>
    <p:sldId id="261" r:id="rId14"/>
    <p:sldId id="262" r:id="rId15"/>
    <p:sldId id="266" r:id="rId16"/>
    <p:sldId id="265" r:id="rId17"/>
    <p:sldId id="288" r:id="rId18"/>
    <p:sldId id="273" r:id="rId19"/>
    <p:sldId id="267" r:id="rId20"/>
    <p:sldId id="277" r:id="rId21"/>
    <p:sldId id="296" r:id="rId22"/>
    <p:sldId id="292" r:id="rId23"/>
    <p:sldId id="279" r:id="rId24"/>
    <p:sldId id="287" r:id="rId25"/>
    <p:sldId id="268" r:id="rId26"/>
    <p:sldId id="280" r:id="rId27"/>
    <p:sldId id="289" r:id="rId28"/>
    <p:sldId id="290" r:id="rId29"/>
    <p:sldId id="291" r:id="rId30"/>
    <p:sldId id="293" r:id="rId31"/>
    <p:sldId id="295" r:id="rId32"/>
    <p:sldId id="294" r:id="rId33"/>
    <p:sldId id="297" r:id="rId34"/>
    <p:sldId id="269" r:id="rId35"/>
    <p:sldId id="298" r:id="rId36"/>
    <p:sldId id="264" r:id="rId37"/>
    <p:sldId id="299" r:id="rId38"/>
    <p:sldId id="300" r:id="rId39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21ECD7A-3E5E-46A6-AE1C-412CFA837EC4}">
          <p14:sldIdLst>
            <p14:sldId id="256"/>
            <p14:sldId id="260"/>
            <p14:sldId id="283"/>
            <p14:sldId id="257"/>
            <p14:sldId id="281"/>
            <p14:sldId id="271"/>
            <p14:sldId id="284"/>
            <p14:sldId id="259"/>
            <p14:sldId id="282"/>
            <p14:sldId id="274"/>
            <p14:sldId id="285"/>
            <p14:sldId id="258"/>
            <p14:sldId id="261"/>
          </p14:sldIdLst>
        </p14:section>
        <p14:section name="Hello" id="{492213A5-7F25-4179-A699-549D2D25FDFB}">
          <p14:sldIdLst>
            <p14:sldId id="262"/>
            <p14:sldId id="266"/>
          </p14:sldIdLst>
        </p14:section>
        <p14:section name="My background" id="{E4E64C50-4083-4995-B9DC-28F2357167E8}">
          <p14:sldIdLst>
            <p14:sldId id="265"/>
          </p14:sldIdLst>
        </p14:section>
        <p14:section name="Blazor" id="{A135E45B-59FE-439F-B7B3-A6459DD72721}">
          <p14:sldIdLst>
            <p14:sldId id="288"/>
            <p14:sldId id="273"/>
            <p14:sldId id="267"/>
            <p14:sldId id="277"/>
            <p14:sldId id="296"/>
            <p14:sldId id="292"/>
            <p14:sldId id="279"/>
          </p14:sldIdLst>
        </p14:section>
        <p14:section name="WebAssembly" id="{B4169512-362A-4A02-8935-BCB10DEFC218}">
          <p14:sldIdLst>
            <p14:sldId id="287"/>
            <p14:sldId id="268"/>
            <p14:sldId id="280"/>
          </p14:sldIdLst>
        </p14:section>
        <p14:section name="Demos" id="{5DD508DC-3186-4D7E-AC01-5041F0128B58}">
          <p14:sldIdLst>
            <p14:sldId id="289"/>
            <p14:sldId id="290"/>
            <p14:sldId id="291"/>
            <p14:sldId id="293"/>
            <p14:sldId id="295"/>
            <p14:sldId id="294"/>
            <p14:sldId id="297"/>
            <p14:sldId id="269"/>
          </p14:sldIdLst>
        </p14:section>
        <p14:section name="Bye" id="{B8278602-2D6D-4EB9-B6A1-ACD345BF35AA}">
          <p14:sldIdLst>
            <p14:sldId id="298"/>
            <p14:sldId id="264"/>
          </p14:sldIdLst>
        </p14:section>
        <p14:section name="Additional slides" id="{8A8BAE03-5B5B-41AE-8CD7-2BBA7B46ED03}">
          <p14:sldIdLst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D194C"/>
    <a:srgbClr val="262967"/>
    <a:srgbClr val="17257D"/>
    <a:srgbClr val="131127"/>
    <a:srgbClr val="111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1719" autoAdjust="0"/>
  </p:normalViewPr>
  <p:slideViewPr>
    <p:cSldViewPr snapToGrid="0">
      <p:cViewPr varScale="1">
        <p:scale>
          <a:sx n="86" d="100"/>
          <a:sy n="86" d="100"/>
        </p:scale>
        <p:origin x="747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65F1D9-2E7C-804A-A3BE-842A5F729F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0FE85-5DA3-6A06-E21D-DEB33E0747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49C69-26C9-4CC5-A365-CA04D4A17E8F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12F6A-7031-7C4F-36A6-CB03160140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FA193-5D46-950A-8323-A6F79EC308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21CF0-5E84-452D-A371-0BD6D70B8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136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3497-18ED-4E42-89C0-9B651DE43D77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9C467-25AD-4C0D-A915-854A5C168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8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9C467-25AD-4C0D-A915-854A5C1683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4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More locked-down than JavaScript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No DOM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9C467-25AD-4C0D-A915-854A5C16833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94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9C467-25AD-4C0D-A915-854A5C16833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46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49C68-4489-43E1-BA9B-395A88B24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006609-103E-30CC-C53A-6570D578B5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9B999D-1EAA-9634-8F74-9AB63F767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3A1FA-B5A2-3AB0-E5BB-46242FEB6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9C467-25AD-4C0D-A915-854A5C1683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19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 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programming, scripting, and markup languages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have you done extensive development work in over the past year, and which do you want to work in over the next year?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9C467-25AD-4C0D-A915-854A5C16833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714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“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portable binary-code format for executing programs”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Easiest way for cross-platform?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WASI: WebAssembly System Interface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W3C: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Wide Web Consortium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9C467-25AD-4C0D-A915-854A5C16833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85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Today’s aims:</a:t>
            </a:r>
          </a:p>
          <a:p>
            <a:pPr marL="171450" indent="-171450">
              <a:buFontTx/>
              <a:buChar char="-"/>
            </a:pPr>
            <a:r>
              <a:rPr lang="en-GB" dirty="0"/>
              <a:t>Get excited about Blazor</a:t>
            </a:r>
          </a:p>
          <a:p>
            <a:pPr marL="171450" indent="-171450">
              <a:buFontTx/>
              <a:buChar char="-"/>
            </a:pPr>
            <a:r>
              <a:rPr lang="en-GB" dirty="0"/>
              <a:t>Get excited about WebAssembly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9C467-25AD-4C0D-A915-854A5C16833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5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Web 1.0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ASP: Active Server Pages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JavaScript: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dirty="0"/>
              <a:t>“language for the masses”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dirty="0"/>
              <a:t>Originally called </a:t>
            </a:r>
            <a:r>
              <a:rPr lang="en-GB" b="0" dirty="0" err="1"/>
              <a:t>LiveScript</a:t>
            </a:r>
            <a:endParaRPr lang="en-GB" b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dirty="0"/>
              <a:t>Marketing ploy for popular Java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9C467-25AD-4C0D-A915-854A5C16833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47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Web frameworks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Laravel (PHP)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Ruby on Rails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dirty="0"/>
              <a:t>Blazor Web app (Server)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Static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Interactive server (~ thin client)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Interactive WebAssembly &lt;- loading issue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Interactive auto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PWA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MAUI: Multi-platform App 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9C467-25AD-4C0D-A915-854A5C16833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6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/>
              <a:t>SignalR</a:t>
            </a:r>
            <a:r>
              <a:rPr lang="en-GB" dirty="0"/>
              <a:t>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Abstract communication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 err="1"/>
              <a:t>WebSockets</a:t>
            </a:r>
            <a:endParaRPr lang="en-GB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/>
              <a:t>Server-sent events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/>
              <a:t>Long polling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Hubs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JavaScript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dirty="0"/>
              <a:t>Bi-direction calling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9C467-25AD-4C0D-A915-854A5C16833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284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92275-D404-6999-FFBE-641468C99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442324-4481-DF4E-85A4-7DEB9A1F33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B6AC0C-3049-01CC-E9A6-2A041C987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/>
              <a:t>SignalR</a:t>
            </a:r>
            <a:r>
              <a:rPr lang="en-GB" dirty="0"/>
              <a:t>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Abstract communication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 err="1"/>
              <a:t>WebSockets</a:t>
            </a:r>
            <a:endParaRPr lang="en-GB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/>
              <a:t>Server-sent events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/>
              <a:t>Long polling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Hubs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JavaScript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dirty="0"/>
              <a:t>Bi-direction calling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EB618-22FE-311F-AD96-9CB0BF230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9C467-25AD-4C0D-A915-854A5C16833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9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E07475-1028-1D6A-DED4-9317612FF257}"/>
              </a:ext>
            </a:extLst>
          </p:cNvPr>
          <p:cNvSpPr/>
          <p:nvPr userDrawn="1"/>
        </p:nvSpPr>
        <p:spPr>
          <a:xfrm>
            <a:off x="0" y="0"/>
            <a:ext cx="12192000" cy="521349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4EED0-6728-E64A-BCAA-C04CF6123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839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8F486-D141-4026-7AEF-5EE4BD247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66326"/>
            <a:ext cx="9144000" cy="7596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76838-C801-4970-4548-6DC7933F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16/07/2025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C96E03-5103-4E61-A3EA-A3B1DB5411D8}"/>
              </a:ext>
            </a:extLst>
          </p:cNvPr>
          <p:cNvSpPr/>
          <p:nvPr userDrawn="1"/>
        </p:nvSpPr>
        <p:spPr>
          <a:xfrm>
            <a:off x="0" y="5213490"/>
            <a:ext cx="12192000" cy="6047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69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EED0-6728-E64A-BCAA-C04CF6123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839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8F486-D141-4026-7AEF-5EE4BD247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66326"/>
            <a:ext cx="9144000" cy="7596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76838-C801-4970-4548-6DC7933F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16/07/2025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C6455-5AC6-5749-DB36-D9F95138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CE86A-C355-E2EC-1F36-8E78C50F5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8738-D350-42F9-81A2-609AE85B1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58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B04A96-F16C-4FFF-B97C-AB0EA581FD3F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1E7EC-D16B-165E-D8D1-51C44CDE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BB775-C197-8055-A771-FC552109E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16E9F-5F85-C901-1620-082E5732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16/07/2025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BA7E4-0FDF-CA97-AE27-A330343D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FA39E-BCFE-5CFE-2864-E0F9170B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08738-D350-42F9-81A2-609AE85B1EDE}" type="slidenum">
              <a:rPr lang="en-GB" smtClean="0"/>
              <a:pPr/>
              <a:t>‹#›</a:t>
            </a:fld>
            <a:r>
              <a:rPr lang="en-GB" dirty="0"/>
              <a:t>/20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2AC1F3-C73B-F68A-8988-4E9689AA4D0C}"/>
              </a:ext>
            </a:extLst>
          </p:cNvPr>
          <p:cNvSpPr/>
          <p:nvPr userDrawn="1"/>
        </p:nvSpPr>
        <p:spPr>
          <a:xfrm>
            <a:off x="0" y="1690688"/>
            <a:ext cx="12192000" cy="6047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338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z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B04A96-F16C-4FFF-B97C-AB0EA581FD3F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1E7EC-D16B-165E-D8D1-51C44CDE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BB775-C197-8055-A771-FC552109E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16E9F-5F85-C901-1620-082E5732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16/07/2025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BA7E4-0FDF-CA97-AE27-A330343D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FA39E-BCFE-5CFE-2864-E0F9170B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08738-D350-42F9-81A2-609AE85B1EDE}" type="slidenum">
              <a:rPr lang="en-GB" smtClean="0"/>
              <a:pPr/>
              <a:t>‹#›</a:t>
            </a:fld>
            <a:r>
              <a:rPr lang="en-GB" dirty="0"/>
              <a:t>/20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2AC1F3-C73B-F68A-8988-4E9689AA4D0C}"/>
              </a:ext>
            </a:extLst>
          </p:cNvPr>
          <p:cNvSpPr/>
          <p:nvPr userDrawn="1"/>
        </p:nvSpPr>
        <p:spPr>
          <a:xfrm>
            <a:off x="0" y="1690688"/>
            <a:ext cx="12192000" cy="60474"/>
          </a:xfrm>
          <a:prstGeom prst="rect">
            <a:avLst/>
          </a:prstGeom>
          <a:solidFill>
            <a:srgbClr val="7030A0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908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bAssemb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B04A96-F16C-4FFF-B97C-AB0EA581FD3F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1E7EC-D16B-165E-D8D1-51C44CDE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BB775-C197-8055-A771-FC552109E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16E9F-5F85-C901-1620-082E5732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16/07/2025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BA7E4-0FDF-CA97-AE27-A330343D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FA39E-BCFE-5CFE-2864-E0F9170B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08738-D350-42F9-81A2-609AE85B1EDE}" type="slidenum">
              <a:rPr lang="en-GB" smtClean="0"/>
              <a:pPr/>
              <a:t>‹#›</a:t>
            </a:fld>
            <a:r>
              <a:rPr lang="en-GB" dirty="0"/>
              <a:t>/20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2AC1F3-C73B-F68A-8988-4E9689AA4D0C}"/>
              </a:ext>
            </a:extLst>
          </p:cNvPr>
          <p:cNvSpPr/>
          <p:nvPr userDrawn="1"/>
        </p:nvSpPr>
        <p:spPr>
          <a:xfrm>
            <a:off x="0" y="1690688"/>
            <a:ext cx="12192000" cy="60474"/>
          </a:xfrm>
          <a:prstGeom prst="rect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834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m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C01E-4A08-E645-A961-CBA5132510A3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60EF24-19EC-1CE3-09A0-1E103B652BA3}"/>
              </a:ext>
            </a:extLst>
          </p:cNvPr>
          <p:cNvSpPr/>
          <p:nvPr userDrawn="1"/>
        </p:nvSpPr>
        <p:spPr>
          <a:xfrm>
            <a:off x="0" y="1690688"/>
            <a:ext cx="12192000" cy="60474"/>
          </a:xfrm>
          <a:prstGeom prst="rect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EFEE6-32D4-1F8E-163B-ABCD5DA6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964D0-15BB-0067-4922-042BD4E5B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F4265-E5AD-AE9B-2FCD-4FBC25A59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BA40E-F375-35B1-9B47-C84A2A72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16/07/2025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62AC7-EF8F-8565-AFC4-55E3C9E8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D72CD-2E6A-C142-D186-676072FB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8738-D350-42F9-81A2-609AE85B1EDE}" type="slidenum">
              <a:rPr lang="en-GB" smtClean="0"/>
              <a:pPr/>
              <a:t>‹#›</a:t>
            </a:fld>
            <a:r>
              <a:rPr lang="en-GB" dirty="0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3392408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A9A5D9-F4ED-54E2-AA99-4284D3787660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45A4A9-C9FC-8521-7F94-C68E3EE48788}"/>
              </a:ext>
            </a:extLst>
          </p:cNvPr>
          <p:cNvSpPr/>
          <p:nvPr userDrawn="1"/>
        </p:nvSpPr>
        <p:spPr>
          <a:xfrm>
            <a:off x="0" y="1690688"/>
            <a:ext cx="12192000" cy="6047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F3008-EE96-D8A2-3C26-27D4E09A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E9293-F706-E40C-EB74-3FFB1824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16/07/2025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09320B-F539-7B8E-EAD3-25E9CD2B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776C9-13A7-6AFE-B15A-4AB29F54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8738-D350-42F9-81A2-609AE85B1EDE}" type="slidenum">
              <a:rPr lang="en-GB" smtClean="0"/>
              <a:pPr/>
              <a:t>‹#›</a:t>
            </a:fld>
            <a:r>
              <a:rPr lang="en-GB" dirty="0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4168402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F24A4-C577-5A76-7DB3-A1C28039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16/07/2025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4F999-9060-1F71-ADF4-4B6B17F5C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6F9BC-2F51-7F84-C2F5-36ECDACB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8738-D350-42F9-81A2-609AE85B1EDE}" type="slidenum">
              <a:rPr lang="en-GB" smtClean="0"/>
              <a:pPr/>
              <a:t>‹#›</a:t>
            </a:fld>
            <a:r>
              <a:rPr lang="en-GB" dirty="0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2744430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6709-B066-1869-1313-93DEF691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453B9-5B2E-B89C-9A54-C9A3ED874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3A9B8-BDE7-816C-93DC-B93116AE5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4C39F-B14C-A64D-8DDC-E22E8CE70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16/07/2025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9022E-0AAA-CFB8-FA54-9BD8D2C3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F889E-37D1-E625-5871-B51A48996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8738-D350-42F9-81A2-609AE85B1EDE}" type="slidenum">
              <a:rPr lang="en-GB" smtClean="0"/>
              <a:pPr/>
              <a:t>‹#›</a:t>
            </a:fld>
            <a:r>
              <a:rPr lang="en-GB" dirty="0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162781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7D270-4D5D-A04A-EF58-D782340E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37D03-949A-FA2B-A380-4A1A61D9F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6EEA2-29B6-FD6B-8E30-07EC8697A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dirty="0"/>
              <a:t>2025-07-16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9DADB-D866-7375-880E-64E6EE3BB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Adam Blakey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7B6FD-187A-3A6E-2139-800DB08A4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00908738-D350-42F9-81A2-609AE85B1EDE}" type="slidenum">
              <a:rPr lang="en-GB" smtClean="0"/>
              <a:pPr/>
              <a:t>‹#›</a:t>
            </a:fld>
            <a:r>
              <a:rPr lang="en-GB" dirty="0"/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65817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2" r:id="rId6"/>
    <p:sldLayoutId id="2147483654" r:id="rId7"/>
    <p:sldLayoutId id="2147483655" r:id="rId8"/>
    <p:sldLayoutId id="2147483656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Nunito Sans Normal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unito Sans Normal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unito Sans Normal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unito Sans Normal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Sans Normal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 Sans Normal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wtfjavascri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tevensanderson.com/2018/02/06/blazor-intro/" TargetMode="External"/><Relationship Id="rId2" Type="http://schemas.openxmlformats.org/officeDocument/2006/relationships/hyperlink" Target="https://dotnetcore.show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earn.microsoft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de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adewithwebassembly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ssembly.org/getting-started/developers-guid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22B102-789B-1D17-FF8D-268080279CA8}"/>
              </a:ext>
            </a:extLst>
          </p:cNvPr>
          <p:cNvSpPr/>
          <p:nvPr/>
        </p:nvSpPr>
        <p:spPr>
          <a:xfrm>
            <a:off x="0" y="0"/>
            <a:ext cx="12192000" cy="521349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0BE917-E3D9-E484-DE97-2DF7DEA99180}"/>
              </a:ext>
            </a:extLst>
          </p:cNvPr>
          <p:cNvSpPr/>
          <p:nvPr/>
        </p:nvSpPr>
        <p:spPr>
          <a:xfrm>
            <a:off x="0" y="5213490"/>
            <a:ext cx="12192000" cy="6047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8F4F3-FC41-35C4-664B-644818EE2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Lights, Camera, Blazor:</a:t>
            </a:r>
            <a:br>
              <a:rPr lang="en-GB" dirty="0"/>
            </a:br>
            <a:r>
              <a:rPr lang="en-GB" sz="3200" dirty="0"/>
              <a:t>Modernising cinema software</a:t>
            </a:r>
            <a:br>
              <a:rPr lang="en-GB" sz="3200" dirty="0"/>
            </a:br>
            <a:r>
              <a:rPr lang="en-GB" sz="3200" dirty="0"/>
              <a:t>with C# and Blazor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910AF-984C-2CFF-7EC5-B378637BD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66327"/>
            <a:ext cx="9144000" cy="482024"/>
          </a:xfrm>
        </p:spPr>
        <p:txBody>
          <a:bodyPr/>
          <a:lstStyle/>
          <a:p>
            <a:r>
              <a:rPr lang="en-GB" dirty="0"/>
              <a:t>Adam Blakey </a:t>
            </a:r>
            <a:r>
              <a:rPr lang="en-GB" i="1" dirty="0"/>
              <a:t>(he/him)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0D0B087-16D5-48A6-B594-066DAB485D0C}"/>
              </a:ext>
            </a:extLst>
          </p:cNvPr>
          <p:cNvSpPr txBox="1">
            <a:spLocks/>
          </p:cNvSpPr>
          <p:nvPr/>
        </p:nvSpPr>
        <p:spPr>
          <a:xfrm>
            <a:off x="1524000" y="5754977"/>
            <a:ext cx="9144000" cy="371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bg1">
                    <a:lumMod val="65000"/>
                  </a:schemeClr>
                </a:solidFill>
              </a:rPr>
              <a:t>Notts </a:t>
            </a:r>
            <a:r>
              <a:rPr lang="en-GB" sz="1800" dirty="0" err="1">
                <a:solidFill>
                  <a:schemeClr val="bg1">
                    <a:lumMod val="65000"/>
                  </a:schemeClr>
                </a:solidFill>
              </a:rPr>
              <a:t>Techfast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</a:rPr>
              <a:t>, 2025-07-16</a:t>
            </a:r>
          </a:p>
        </p:txBody>
      </p:sp>
    </p:spTree>
    <p:extLst>
      <p:ext uri="{BB962C8B-B14F-4D97-AF65-F5344CB8AC3E}">
        <p14:creationId xmlns:p14="http://schemas.microsoft.com/office/powerpoint/2010/main" val="3538509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EA8C-FFAD-74B8-CBB0-1F666E4B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Mildly frustrating: III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47F5B-5B2E-E7F4-2A94-BC0E242CC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B83C9-C2C6-8A36-CF37-2E5EAEF1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625C4-B254-C76A-999B-BCD228F5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3/25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54909-875A-B428-A485-7FF7A4BCA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95" y="1994382"/>
            <a:ext cx="6454009" cy="31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75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66E9C-01FD-58F5-28A2-1CFB05117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631CF-7128-43D0-E6C1-6B85D6F5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Mildly frustrating: III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3AFD6-389F-C55C-D693-7B6940D86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22B06-A7F5-0A9C-E115-DAB29E40D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15E3D-AEDD-581A-0C0B-B268D55B3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3/25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751C30-5112-2E5A-4FA5-2361B9EA6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95" y="1994382"/>
            <a:ext cx="6454009" cy="31903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6C7026-D204-F99A-585C-74D264C80FCE}"/>
              </a:ext>
            </a:extLst>
          </p:cNvPr>
          <p:cNvSpPr/>
          <p:nvPr/>
        </p:nvSpPr>
        <p:spPr>
          <a:xfrm>
            <a:off x="3568700" y="3005185"/>
            <a:ext cx="1866900" cy="436515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89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E399-2DB4-A5AD-196B-20ED4B3C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Mildly frustrating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3DB8D-041D-5BFD-EE5B-DFD3A82FE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088117" cy="4351338"/>
          </a:xfrm>
        </p:spPr>
        <p:txBody>
          <a:bodyPr/>
          <a:lstStyle/>
          <a:p>
            <a:r>
              <a:rPr lang="en-GB" dirty="0"/>
              <a:t>More fun is available: </a:t>
            </a:r>
            <a:r>
              <a:rPr lang="en-GB" dirty="0">
                <a:solidFill>
                  <a:srgbClr val="17257D"/>
                </a:solidFill>
                <a:hlinkClick r:id="rId3"/>
              </a:rPr>
              <a:t>bit.ly/</a:t>
            </a:r>
            <a:r>
              <a:rPr lang="en-GB" dirty="0" err="1">
                <a:solidFill>
                  <a:srgbClr val="17257D"/>
                </a:solidFill>
                <a:hlinkClick r:id="rId3"/>
              </a:rPr>
              <a:t>wtfjavascript</a:t>
            </a:r>
            <a:endParaRPr lang="en-GB" dirty="0"/>
          </a:p>
          <a:p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Web is instantly cross-platform</a:t>
            </a:r>
          </a:p>
          <a:p>
            <a:r>
              <a:rPr lang="en-GB" dirty="0"/>
              <a:t>Some people avoid JavaScript</a:t>
            </a:r>
          </a:p>
          <a:p>
            <a:pPr lvl="1"/>
            <a:r>
              <a:rPr lang="en-GB" dirty="0"/>
              <a:t>TypeScript</a:t>
            </a:r>
          </a:p>
          <a:p>
            <a:pPr lvl="1"/>
            <a:r>
              <a:rPr lang="en-GB" b="1" dirty="0"/>
              <a:t>WebAssembly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5D2F0-5040-67AA-D2D5-C45C820A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22EC8-C51F-F6EF-1BE3-A14AF4C7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4/25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7B8DF2F5-9A24-F5C2-E6F9-54DC5231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309ADD-1385-A2C8-6794-A698B7D02751}"/>
              </a:ext>
            </a:extLst>
          </p:cNvPr>
          <p:cNvSpPr txBox="1"/>
          <p:nvPr/>
        </p:nvSpPr>
        <p:spPr>
          <a:xfrm>
            <a:off x="7338254" y="6022347"/>
            <a:ext cx="44346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accent1"/>
                </a:solidFill>
              </a:rPr>
              <a:t>[https://survey.stackoverflow.co/2024/technology]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67D2C1-0BEE-882A-3032-108456C2A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255" y="1870075"/>
            <a:ext cx="4434645" cy="41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23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DBCA4-DAB1-88C5-A41C-7F50BB04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WebAssembly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74051-4E73-AB2C-8DEF-5A4AF76FD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Runs in browsers</a:t>
            </a:r>
          </a:p>
          <a:p>
            <a:r>
              <a:rPr lang="en-GB" dirty="0"/>
              <a:t>Low-level</a:t>
            </a:r>
          </a:p>
          <a:p>
            <a:r>
              <a:rPr lang="en-GB" dirty="0"/>
              <a:t>Not a replacement to JavaScript</a:t>
            </a:r>
          </a:p>
          <a:p>
            <a:r>
              <a:rPr lang="en-GB" dirty="0"/>
              <a:t>JavaScript, Web, and WASI APIs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EACE5-4851-5166-6AA2-E6F6E69F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E6ED9-61AE-E17E-5713-8D35133F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5/25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9160962B-0513-1ADE-2E87-9EEBEDC2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dirty="0"/>
              <a:t>2025-07-16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53FBBC-12FE-7D0D-7916-E8F3F7F5D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094" y="2219620"/>
            <a:ext cx="1655968" cy="113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0D5519-E062-96FC-2C95-22EFB9094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562" y="2219620"/>
            <a:ext cx="1150938" cy="113314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1CF52C-A47A-2BF0-BD6B-B526F7E03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706" y="4198935"/>
            <a:ext cx="23812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C48FF2E-8E41-1795-98D0-FBBC34FAB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06" y="5408612"/>
            <a:ext cx="2381250" cy="51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ach letter of &quot;Google&quot; is colored (from left to right) in blue, red, yellow, blue, green, and red.">
            <a:extLst>
              <a:ext uri="{FF2B5EF4-FFF2-40B4-BE49-F238E27FC236}">
                <a16:creationId xmlns:a16="http://schemas.microsoft.com/office/drawing/2014/main" id="{DE20B956-9057-160A-92B1-5DDDDE383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5350888"/>
            <a:ext cx="2093707" cy="71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E3EB4F3-82C3-A2BA-0445-071D7394F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198935"/>
            <a:ext cx="520058" cy="64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B94C788-605D-C40D-785A-995BFDA9C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44" y="4234925"/>
            <a:ext cx="1847414" cy="74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5A775B49-09E9-D919-620F-0183A1253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276" y="4197824"/>
            <a:ext cx="1655968" cy="64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A7383085-4B3C-874B-2CA1-3D593D324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1" y="5408612"/>
            <a:ext cx="23812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814D4B-90C5-D8F3-0089-8139F9ADF2EF}"/>
              </a:ext>
            </a:extLst>
          </p:cNvPr>
          <p:cNvSpPr/>
          <p:nvPr/>
        </p:nvSpPr>
        <p:spPr>
          <a:xfrm>
            <a:off x="7505700" y="2095500"/>
            <a:ext cx="3716544" cy="1374248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D9FB05-7FF3-1B80-B974-7A66E697C18A}"/>
              </a:ext>
            </a:extLst>
          </p:cNvPr>
          <p:cNvSpPr/>
          <p:nvPr/>
        </p:nvSpPr>
        <p:spPr>
          <a:xfrm>
            <a:off x="783582" y="3920977"/>
            <a:ext cx="10684518" cy="2380105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8B24A3-9EAF-CD39-AB07-7F99ECA9C490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9363972" y="3469748"/>
            <a:ext cx="0" cy="425977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99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74F2F-5D91-5F21-0746-D23E1B86B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534AC7-6733-4DC3-E3C7-37F6EF801106}"/>
              </a:ext>
            </a:extLst>
          </p:cNvPr>
          <p:cNvSpPr/>
          <p:nvPr/>
        </p:nvSpPr>
        <p:spPr>
          <a:xfrm>
            <a:off x="0" y="0"/>
            <a:ext cx="12192000" cy="521349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5EC8EB-1300-2FFF-B48D-CEB85AB801D9}"/>
              </a:ext>
            </a:extLst>
          </p:cNvPr>
          <p:cNvSpPr/>
          <p:nvPr/>
        </p:nvSpPr>
        <p:spPr>
          <a:xfrm>
            <a:off x="0" y="5213490"/>
            <a:ext cx="12192000" cy="6047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80297-48D7-E1F2-1340-B8D44EFD67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Hi, I’m Adam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E8C8F-D69A-8183-D060-AC51431A6F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Adam Blakey </a:t>
            </a:r>
            <a:r>
              <a:rPr lang="en-GB" i="1" dirty="0"/>
              <a:t>(he/him)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E40DD-77ED-6D26-7DDD-31E2C116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6/25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1EA61B3-3A93-C22E-72CE-CF25814B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8CA96F9-787A-D620-60EC-536B5578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03E6A8-E460-06E1-5A92-D537790D8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43" y="731983"/>
            <a:ext cx="3060914" cy="3060914"/>
          </a:xfrm>
          <a:prstGeom prst="roundRect">
            <a:avLst>
              <a:gd name="adj" fmla="val 702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5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194DE-FD75-2B89-A104-833D17A3F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29F051-39D0-1B58-6279-AAA2B161C487}"/>
              </a:ext>
            </a:extLst>
          </p:cNvPr>
          <p:cNvSpPr/>
          <p:nvPr/>
        </p:nvSpPr>
        <p:spPr>
          <a:xfrm>
            <a:off x="0" y="1697682"/>
            <a:ext cx="12192000" cy="6047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5521A-CFD8-3764-2BE5-05C9F5CFBBFE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1CEBD-5249-E920-9E21-3E4A991D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809CB-1775-6C45-F41E-E1A57BC09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1158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My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Introduction to </a:t>
            </a:r>
            <a:r>
              <a:rPr lang="en-GB" b="1" dirty="0"/>
              <a:t>Blazor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JavaScript and </a:t>
            </a:r>
            <a:r>
              <a:rPr lang="en-GB" b="1" dirty="0"/>
              <a:t>WebAssembly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Blazor in action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/>
              <a:t>(Tiny) snippet of Savoy Systems’ work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0D2FC-73D3-9FD7-95AF-70FC8ADF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66A3A-C80D-AB6F-B77E-F68734E32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7/25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18FAD93F-6B8A-D907-59E5-D68D5DCC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F7F099-B3BB-1773-78A1-A303E5F8337C}"/>
              </a:ext>
            </a:extLst>
          </p:cNvPr>
          <p:cNvSpPr/>
          <p:nvPr/>
        </p:nvSpPr>
        <p:spPr>
          <a:xfrm>
            <a:off x="915440" y="4578726"/>
            <a:ext cx="5032373" cy="14965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Warning with solid fill">
            <a:extLst>
              <a:ext uri="{FF2B5EF4-FFF2-40B4-BE49-F238E27FC236}">
                <a16:creationId xmlns:a16="http://schemas.microsoft.com/office/drawing/2014/main" id="{F3A102CF-6FC4-8C10-DB24-2209F6D2C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151" y="4774350"/>
            <a:ext cx="1081881" cy="108188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B45AA0-4FA3-2AFF-E699-73256E3C5166}"/>
              </a:ext>
            </a:extLst>
          </p:cNvPr>
          <p:cNvSpPr txBox="1">
            <a:spLocks/>
          </p:cNvSpPr>
          <p:nvPr/>
        </p:nvSpPr>
        <p:spPr>
          <a:xfrm>
            <a:off x="2620809" y="5212823"/>
            <a:ext cx="3028685" cy="75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I am not an expert in Blazor or WebAssembly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75C551E-05A2-C413-331E-C1349420D599}"/>
              </a:ext>
            </a:extLst>
          </p:cNvPr>
          <p:cNvSpPr txBox="1">
            <a:spLocks/>
          </p:cNvSpPr>
          <p:nvPr/>
        </p:nvSpPr>
        <p:spPr>
          <a:xfrm>
            <a:off x="2620810" y="4723656"/>
            <a:ext cx="2688434" cy="591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u="sng" dirty="0">
                <a:solidFill>
                  <a:schemeClr val="bg1"/>
                </a:solidFill>
              </a:rPr>
              <a:t>For the record:</a:t>
            </a:r>
            <a:r>
              <a:rPr lang="en-GB" u="sng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4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4ACE3-AE34-3FD7-17B3-3CA0C0850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B3DAC-F92B-8C2A-3B04-E6A55845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8/25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875BC8F8-E67E-9175-D687-CE0D100FB1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1296" y="4167261"/>
            <a:ext cx="2743200" cy="365125"/>
          </a:xfrm>
        </p:spPr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2D093F-D053-6938-B12C-EB638ED7BCBA}"/>
              </a:ext>
            </a:extLst>
          </p:cNvPr>
          <p:cNvSpPr/>
          <p:nvPr/>
        </p:nvSpPr>
        <p:spPr>
          <a:xfrm>
            <a:off x="439168" y="1932419"/>
            <a:ext cx="5032373" cy="14965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F1589E-13E8-DC60-CDED-038FDBFF008C}"/>
              </a:ext>
            </a:extLst>
          </p:cNvPr>
          <p:cNvSpPr/>
          <p:nvPr/>
        </p:nvSpPr>
        <p:spPr>
          <a:xfrm>
            <a:off x="432816" y="3582719"/>
            <a:ext cx="5038725" cy="1496581"/>
          </a:xfrm>
          <a:prstGeom prst="roundRect">
            <a:avLst/>
          </a:prstGeom>
          <a:solidFill>
            <a:srgbClr val="1D19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F08B002-D6BA-288F-AA0B-D500A880F96F}"/>
              </a:ext>
            </a:extLst>
          </p:cNvPr>
          <p:cNvSpPr/>
          <p:nvPr/>
        </p:nvSpPr>
        <p:spPr>
          <a:xfrm>
            <a:off x="5855208" y="1932419"/>
            <a:ext cx="5038725" cy="1496581"/>
          </a:xfrm>
          <a:prstGeom prst="roundRect">
            <a:avLst/>
          </a:prstGeom>
          <a:solidFill>
            <a:srgbClr val="1D194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5D985CB-535C-2C42-A1F5-3144FF246B7F}"/>
              </a:ext>
            </a:extLst>
          </p:cNvPr>
          <p:cNvSpPr/>
          <p:nvPr/>
        </p:nvSpPr>
        <p:spPr>
          <a:xfrm>
            <a:off x="5855208" y="3606512"/>
            <a:ext cx="5038725" cy="1472788"/>
          </a:xfrm>
          <a:prstGeom prst="roundRect">
            <a:avLst/>
          </a:prstGeom>
          <a:solidFill>
            <a:srgbClr val="13112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4" descr="Schoolhouse with solid fill">
            <a:extLst>
              <a:ext uri="{FF2B5EF4-FFF2-40B4-BE49-F238E27FC236}">
                <a16:creationId xmlns:a16="http://schemas.microsoft.com/office/drawing/2014/main" id="{D5D05359-04E8-D470-0BA6-8F91821D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569340" y="2053889"/>
            <a:ext cx="816165" cy="816165"/>
          </a:xfrm>
          <a:prstGeom prst="roundRect">
            <a:avLst>
              <a:gd name="adj" fmla="val 14278"/>
            </a:avLst>
          </a:prstGeom>
          <a:noFill/>
          <a:ln w="28575">
            <a:solidFill>
              <a:schemeClr val="bg1"/>
            </a:solidFill>
          </a:ln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FB47299A-9936-24AA-879C-E2444F78A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7988" y="3729628"/>
            <a:ext cx="816165" cy="816165"/>
          </a:xfrm>
          <a:prstGeom prst="roundRect">
            <a:avLst>
              <a:gd name="adj" fmla="val 19724"/>
            </a:avLst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86690D26-9F82-CE3E-12CD-06D216E1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64" y="3729628"/>
            <a:ext cx="816165" cy="816165"/>
          </a:xfrm>
          <a:prstGeom prst="roundRect">
            <a:avLst>
              <a:gd name="adj" fmla="val 18168"/>
            </a:avLst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716DBF29-0862-53BC-44F8-3E1A43D97E60}"/>
              </a:ext>
            </a:extLst>
          </p:cNvPr>
          <p:cNvSpPr txBox="1">
            <a:spLocks/>
          </p:cNvSpPr>
          <p:nvPr/>
        </p:nvSpPr>
        <p:spPr>
          <a:xfrm>
            <a:off x="6962964" y="3715364"/>
            <a:ext cx="2783205" cy="374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Savoy Systems </a:t>
            </a:r>
            <a:r>
              <a:rPr lang="en-GB" sz="2000" dirty="0">
                <a:solidFill>
                  <a:schemeClr val="bg1"/>
                </a:solidFill>
              </a:rPr>
              <a:t>(2024)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FF27AE-2731-77D5-054F-182FD8D1E64E}"/>
              </a:ext>
            </a:extLst>
          </p:cNvPr>
          <p:cNvSpPr txBox="1">
            <a:spLocks/>
          </p:cNvSpPr>
          <p:nvPr/>
        </p:nvSpPr>
        <p:spPr>
          <a:xfrm>
            <a:off x="6913940" y="2045742"/>
            <a:ext cx="3665668" cy="374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Mathematics PhD </a:t>
            </a:r>
            <a:r>
              <a:rPr lang="en-GB" sz="2000" dirty="0">
                <a:solidFill>
                  <a:schemeClr val="bg1"/>
                </a:solidFill>
              </a:rPr>
              <a:t>(2020)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EECD798-9058-0B40-B994-F7319D95681C}"/>
              </a:ext>
            </a:extLst>
          </p:cNvPr>
          <p:cNvSpPr txBox="1">
            <a:spLocks/>
          </p:cNvSpPr>
          <p:nvPr/>
        </p:nvSpPr>
        <p:spPr>
          <a:xfrm>
            <a:off x="1491547" y="3701275"/>
            <a:ext cx="3665669" cy="374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Mathematics </a:t>
            </a:r>
            <a:r>
              <a:rPr lang="en-GB" sz="2000" b="1" dirty="0" err="1">
                <a:solidFill>
                  <a:schemeClr val="bg1"/>
                </a:solidFill>
              </a:rPr>
              <a:t>MMath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(2016)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5D29C5E-ECE6-0FF8-A85D-CFE6AA84C290}"/>
              </a:ext>
            </a:extLst>
          </p:cNvPr>
          <p:cNvSpPr txBox="1">
            <a:spLocks/>
          </p:cNvSpPr>
          <p:nvPr/>
        </p:nvSpPr>
        <p:spPr>
          <a:xfrm>
            <a:off x="1491547" y="2053889"/>
            <a:ext cx="3979994" cy="374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Monkeying around </a:t>
            </a:r>
            <a:r>
              <a:rPr lang="en-GB" sz="2000" dirty="0">
                <a:solidFill>
                  <a:schemeClr val="bg1"/>
                </a:solidFill>
              </a:rPr>
              <a:t>(pre-2016)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0958CDD1-1AA7-D87F-9E35-6EE733E67F33}"/>
              </a:ext>
            </a:extLst>
          </p:cNvPr>
          <p:cNvSpPr txBox="1">
            <a:spLocks/>
          </p:cNvSpPr>
          <p:nvPr/>
        </p:nvSpPr>
        <p:spPr>
          <a:xfrm>
            <a:off x="6962964" y="2332197"/>
            <a:ext cx="3665668" cy="1042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 Blood flow in the placenta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 Fortran &amp; Python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 Teaching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9F331DF5-10D2-01CE-480E-B4461B4A2BC1}"/>
              </a:ext>
            </a:extLst>
          </p:cNvPr>
          <p:cNvSpPr txBox="1">
            <a:spLocks/>
          </p:cNvSpPr>
          <p:nvPr/>
        </p:nvSpPr>
        <p:spPr>
          <a:xfrm>
            <a:off x="7022684" y="3985582"/>
            <a:ext cx="3665668" cy="1032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 Ticketing software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 Delphi &amp; C#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Blazor!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DB29DCC-50CE-834F-E6A1-975C62EF4DA9}"/>
              </a:ext>
            </a:extLst>
          </p:cNvPr>
          <p:cNvSpPr txBox="1">
            <a:spLocks/>
          </p:cNvSpPr>
          <p:nvPr/>
        </p:nvSpPr>
        <p:spPr>
          <a:xfrm>
            <a:off x="1540572" y="3990422"/>
            <a:ext cx="3665668" cy="973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 Focus on scientific computation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 MATLAB &amp; C++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0276390E-D908-B545-1581-AA774CE45C5E}"/>
              </a:ext>
            </a:extLst>
          </p:cNvPr>
          <p:cNvSpPr txBox="1">
            <a:spLocks/>
          </p:cNvSpPr>
          <p:nvPr/>
        </p:nvSpPr>
        <p:spPr>
          <a:xfrm>
            <a:off x="1540572" y="2326569"/>
            <a:ext cx="3665668" cy="100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 Mother tongue of PHP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 HTML/CSS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</a:rPr>
              <a:t> Websites for family &amp; friends</a:t>
            </a: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9F2C52D4-DAD2-758D-B38E-FCC9D1F3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1004" y="2045742"/>
            <a:ext cx="816165" cy="816165"/>
          </a:xfrm>
          <a:prstGeom prst="roundRect">
            <a:avLst>
              <a:gd name="adj" fmla="val 19724"/>
            </a:avLst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24E81B21-F6B7-2129-155B-11F2F8AD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34" name="Date Placeholder 7">
            <a:extLst>
              <a:ext uri="{FF2B5EF4-FFF2-40B4-BE49-F238E27FC236}">
                <a16:creationId xmlns:a16="http://schemas.microsoft.com/office/drawing/2014/main" id="{8A47155E-DF5F-4544-BC04-C8558752B83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2025-07-16</a:t>
            </a:r>
            <a:endParaRPr lang="en-GB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2F7FEB6-29E3-72E7-D0AD-5EF37C444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Short background</a:t>
            </a:r>
          </a:p>
        </p:txBody>
      </p:sp>
    </p:spTree>
    <p:extLst>
      <p:ext uri="{BB962C8B-B14F-4D97-AF65-F5344CB8AC3E}">
        <p14:creationId xmlns:p14="http://schemas.microsoft.com/office/powerpoint/2010/main" val="36907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F5DAC-7CB7-3B5A-7423-7ABDAD22C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FD7DC0-3CEA-6288-E17A-CC9A2C12A2CB}"/>
              </a:ext>
            </a:extLst>
          </p:cNvPr>
          <p:cNvSpPr/>
          <p:nvPr/>
        </p:nvSpPr>
        <p:spPr>
          <a:xfrm>
            <a:off x="0" y="0"/>
            <a:ext cx="12192000" cy="521349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212191-8A65-940A-F07A-7D98034E5D5D}"/>
              </a:ext>
            </a:extLst>
          </p:cNvPr>
          <p:cNvSpPr/>
          <p:nvPr/>
        </p:nvSpPr>
        <p:spPr>
          <a:xfrm>
            <a:off x="0" y="5213490"/>
            <a:ext cx="12192000" cy="60474"/>
          </a:xfrm>
          <a:prstGeom prst="rect">
            <a:avLst/>
          </a:prstGeom>
          <a:solidFill>
            <a:srgbClr val="7030A0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75E0B-F7DE-3686-280A-6AE240BC1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2. Blazor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3E94-EAC3-F6E1-ABFF-D7C9BF08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9/25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740908-5144-3EF9-C867-F57D4A9B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C3F599-6DA4-F00A-E8F7-2426E12F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</p:spTree>
    <p:extLst>
      <p:ext uri="{BB962C8B-B14F-4D97-AF65-F5344CB8AC3E}">
        <p14:creationId xmlns:p14="http://schemas.microsoft.com/office/powerpoint/2010/main" val="298700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5850BF-408D-8231-9E00-3104D8120493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610100" y="3390899"/>
            <a:ext cx="0" cy="69532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6944844-6937-704C-3812-839E7286FF92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057900" y="4086225"/>
            <a:ext cx="0" cy="742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350CA5-FCDE-D0E6-3B21-656510BDD1C9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0401300" y="3412329"/>
            <a:ext cx="0" cy="6738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F4AF84-EEE8-E261-3CBB-5F19BCF119DF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7505700" y="3390899"/>
            <a:ext cx="0" cy="69532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9E6B34-94B0-E329-FDCE-3EE69359E078}"/>
              </a:ext>
            </a:extLst>
          </p:cNvPr>
          <p:cNvCxnSpPr>
            <a:cxnSpLocks/>
          </p:cNvCxnSpPr>
          <p:nvPr/>
        </p:nvCxnSpPr>
        <p:spPr>
          <a:xfrm flipH="1">
            <a:off x="8901112" y="4086225"/>
            <a:ext cx="4763" cy="10174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536D76-CA9E-454E-9606-4602648171E5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3209925" y="4086225"/>
            <a:ext cx="0" cy="742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6B8632-22A3-B603-3F84-AEDC85396293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714500" y="3390899"/>
            <a:ext cx="0" cy="69532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FD1AE64-D213-A694-585C-D1ADED832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brief history of interactive web apps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1F0D44A-D213-191D-A2A8-EFC571EDB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9" y="3733006"/>
            <a:ext cx="1219199" cy="365126"/>
          </a:xfrm>
        </p:spPr>
        <p:txBody>
          <a:bodyPr anchor="b"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1990s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5B357-291D-13D6-6C14-1AC53F1C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9D5BF-AA02-D3C8-8C28-4A1557CC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A6C0E-4434-1F3C-6E5D-57BDD33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10/25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74DE17-0D86-D20D-D212-A420F041E73A}"/>
              </a:ext>
            </a:extLst>
          </p:cNvPr>
          <p:cNvCxnSpPr/>
          <p:nvPr/>
        </p:nvCxnSpPr>
        <p:spPr>
          <a:xfrm>
            <a:off x="419100" y="4086225"/>
            <a:ext cx="1135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D96F2A-A270-D9D8-8047-1DADD37264D8}"/>
              </a:ext>
            </a:extLst>
          </p:cNvPr>
          <p:cNvSpPr/>
          <p:nvPr/>
        </p:nvSpPr>
        <p:spPr>
          <a:xfrm>
            <a:off x="495300" y="2024062"/>
            <a:ext cx="2438400" cy="1366837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/>
              <a:t>Web 1.0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Mostly static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HTML/PHP/ASP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JavaScript (1995)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920EB2-DDAB-562C-BA83-D3FCD6BDF059}"/>
              </a:ext>
            </a:extLst>
          </p:cNvPr>
          <p:cNvSpPr/>
          <p:nvPr/>
        </p:nvSpPr>
        <p:spPr>
          <a:xfrm>
            <a:off x="1990725" y="4829174"/>
            <a:ext cx="2438400" cy="1366837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/>
              <a:t>Interactivity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e.g., AJAX, jQuery, Silverlight, Flash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8B652E-4DD7-391A-21CC-F0CD2029E7D1}"/>
              </a:ext>
            </a:extLst>
          </p:cNvPr>
          <p:cNvSpPr/>
          <p:nvPr/>
        </p:nvSpPr>
        <p:spPr>
          <a:xfrm>
            <a:off x="3390900" y="2024062"/>
            <a:ext cx="2438400" cy="1366837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/>
              <a:t>Single-page 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e.g., AngularJS, Backbone.js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6CC33B-DCA6-5AE2-9A3B-0C16D2B1A60F}"/>
              </a:ext>
            </a:extLst>
          </p:cNvPr>
          <p:cNvSpPr/>
          <p:nvPr/>
        </p:nvSpPr>
        <p:spPr>
          <a:xfrm>
            <a:off x="4838700" y="4829174"/>
            <a:ext cx="2438400" cy="1366837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/>
              <a:t>Modern frameworks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e.g., React, Vue.js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553DCA4-8900-B576-2336-A0B9CFB4471E}"/>
              </a:ext>
            </a:extLst>
          </p:cNvPr>
          <p:cNvSpPr/>
          <p:nvPr/>
        </p:nvSpPr>
        <p:spPr>
          <a:xfrm>
            <a:off x="6286500" y="2024062"/>
            <a:ext cx="2438400" cy="1366837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700" b="1" dirty="0"/>
              <a:t>WebAssembly released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Chrome, Edge, Firefox, and WebKit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Browser execution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1BBBB57-92D2-4F6A-1983-78C4174A066A}"/>
              </a:ext>
            </a:extLst>
          </p:cNvPr>
          <p:cNvSpPr/>
          <p:nvPr/>
        </p:nvSpPr>
        <p:spPr>
          <a:xfrm>
            <a:off x="7686675" y="4850604"/>
            <a:ext cx="2626906" cy="1366837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/>
              <a:t>Blazor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Unofficial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Blazor =</a:t>
            </a:r>
            <a:br>
              <a:rPr lang="en-GB" dirty="0"/>
            </a:br>
            <a:r>
              <a:rPr lang="en-GB" dirty="0"/>
              <a:t>“Browser” + “Razor”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1CFDFC6-0FB7-46F0-FEDA-0104CD81F743}"/>
              </a:ext>
            </a:extLst>
          </p:cNvPr>
          <p:cNvSpPr/>
          <p:nvPr/>
        </p:nvSpPr>
        <p:spPr>
          <a:xfrm>
            <a:off x="9182100" y="2045492"/>
            <a:ext cx="2438400" cy="1366837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/>
              <a:t>Blazor released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Officially supported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WebAssembly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233F44E-21BF-E671-61BC-BA2E42C4BDD7}"/>
              </a:ext>
            </a:extLst>
          </p:cNvPr>
          <p:cNvSpPr txBox="1">
            <a:spLocks/>
          </p:cNvSpPr>
          <p:nvPr/>
        </p:nvSpPr>
        <p:spPr>
          <a:xfrm>
            <a:off x="4610100" y="3535358"/>
            <a:ext cx="2038349" cy="5389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2010-ish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51521F1-466B-CEE9-1470-60A77BF4A764}"/>
              </a:ext>
            </a:extLst>
          </p:cNvPr>
          <p:cNvSpPr txBox="1">
            <a:spLocks/>
          </p:cNvSpPr>
          <p:nvPr/>
        </p:nvSpPr>
        <p:spPr>
          <a:xfrm>
            <a:off x="7534275" y="3514323"/>
            <a:ext cx="2038349" cy="5389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2017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143DC54-437D-5D45-FEF9-071ACEAEA484}"/>
              </a:ext>
            </a:extLst>
          </p:cNvPr>
          <p:cNvSpPr txBox="1">
            <a:spLocks/>
          </p:cNvSpPr>
          <p:nvPr/>
        </p:nvSpPr>
        <p:spPr>
          <a:xfrm>
            <a:off x="10401300" y="3547265"/>
            <a:ext cx="2038349" cy="5389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2020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BFFCC293-4BAE-99CD-BC67-629AFC59F61C}"/>
              </a:ext>
            </a:extLst>
          </p:cNvPr>
          <p:cNvSpPr txBox="1">
            <a:spLocks/>
          </p:cNvSpPr>
          <p:nvPr/>
        </p:nvSpPr>
        <p:spPr>
          <a:xfrm>
            <a:off x="8905875" y="4119167"/>
            <a:ext cx="2038349" cy="538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2018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0F7AE1A2-79F0-C249-B4FD-1B572E9D6471}"/>
              </a:ext>
            </a:extLst>
          </p:cNvPr>
          <p:cNvSpPr txBox="1">
            <a:spLocks/>
          </p:cNvSpPr>
          <p:nvPr/>
        </p:nvSpPr>
        <p:spPr>
          <a:xfrm>
            <a:off x="6053138" y="4086224"/>
            <a:ext cx="2038349" cy="538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2013–2016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5FAC58AA-1459-C1E2-ED6D-0D228A63E2CD}"/>
              </a:ext>
            </a:extLst>
          </p:cNvPr>
          <p:cNvSpPr txBox="1">
            <a:spLocks/>
          </p:cNvSpPr>
          <p:nvPr/>
        </p:nvSpPr>
        <p:spPr>
          <a:xfrm>
            <a:off x="3205164" y="4119166"/>
            <a:ext cx="2038349" cy="538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2000s</a:t>
            </a:r>
          </a:p>
        </p:txBody>
      </p:sp>
    </p:spTree>
    <p:extLst>
      <p:ext uri="{BB962C8B-B14F-4D97-AF65-F5344CB8AC3E}">
        <p14:creationId xmlns:p14="http://schemas.microsoft.com/office/powerpoint/2010/main" val="4250949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1D242-A51B-EA2B-6076-AB8F63FE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Blazor?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FAC84-BB20-0DB2-7000-4F2980427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Web framework</a:t>
            </a:r>
          </a:p>
          <a:p>
            <a:r>
              <a:rPr lang="en-GB" dirty="0"/>
              <a:t>SPA</a:t>
            </a:r>
          </a:p>
          <a:p>
            <a:r>
              <a:rPr lang="en-GB" dirty="0"/>
              <a:t>Uses Razor </a:t>
            </a:r>
          </a:p>
          <a:p>
            <a:r>
              <a:rPr lang="en-GB" dirty="0"/>
              <a:t>Hosting models:</a:t>
            </a:r>
          </a:p>
          <a:p>
            <a:pPr lvl="1"/>
            <a:r>
              <a:rPr lang="en-GB" dirty="0"/>
              <a:t>Blazor Web app (Server)</a:t>
            </a:r>
          </a:p>
          <a:p>
            <a:pPr marL="1085850" lvl="2" indent="-171450"/>
            <a:r>
              <a:rPr lang="en-GB" dirty="0"/>
              <a:t>Static</a:t>
            </a:r>
          </a:p>
          <a:p>
            <a:pPr marL="1085850" lvl="2" indent="-171450"/>
            <a:r>
              <a:rPr lang="en-GB" dirty="0"/>
              <a:t>Interactive server</a:t>
            </a:r>
          </a:p>
          <a:p>
            <a:pPr marL="1085850" lvl="2" indent="-171450"/>
            <a:r>
              <a:rPr lang="en-GB" dirty="0"/>
              <a:t>Interactive WebAssembly</a:t>
            </a:r>
          </a:p>
          <a:p>
            <a:pPr marL="1085850" lvl="2" indent="-171450"/>
            <a:r>
              <a:rPr lang="en-GB" dirty="0"/>
              <a:t>Interactive auto</a:t>
            </a:r>
          </a:p>
          <a:p>
            <a:pPr lvl="1"/>
            <a:r>
              <a:rPr lang="en-GB" dirty="0"/>
              <a:t>WebAssembly (Client)</a:t>
            </a:r>
          </a:p>
          <a:p>
            <a:pPr lvl="1"/>
            <a:r>
              <a:rPr lang="en-GB" dirty="0"/>
              <a:t>Hybrid (e.g., .NET MAUI)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5E42E-11D1-131F-F7B5-050991E3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BD2D1-F4EF-3692-1914-633C6512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6FBD5-B426-BCB9-C35E-D0987793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11/25</a:t>
            </a:r>
          </a:p>
        </p:txBody>
      </p:sp>
      <p:pic>
        <p:nvPicPr>
          <p:cNvPr id="3074" name="Picture 2" descr="Blazor now in official preview! - .NET Blog">
            <a:extLst>
              <a:ext uri="{FF2B5EF4-FFF2-40B4-BE49-F238E27FC236}">
                <a16:creationId xmlns:a16="http://schemas.microsoft.com/office/drawing/2014/main" id="{3BA8DEB2-9ACD-E2B4-779C-FB9966A9F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920" y="1825625"/>
            <a:ext cx="2592880" cy="25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762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40C8D-EE79-8C5E-8DCE-CD8C55CD1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44C5AC-EF94-9FFA-BF2F-6867F2485C78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8D11D5-0C31-7F1B-3600-29E249D0577C}"/>
              </a:ext>
            </a:extLst>
          </p:cNvPr>
          <p:cNvSpPr/>
          <p:nvPr/>
        </p:nvSpPr>
        <p:spPr>
          <a:xfrm>
            <a:off x="0" y="1697682"/>
            <a:ext cx="12192000" cy="6047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FDEB3-726E-A0E0-8CCB-8BE4BA98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Mildly frustrating: 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11CF2-709C-D30E-47AC-58F47A15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1/25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03DD739-488E-369A-B768-36DF45E7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id="{C0C59995-4362-4F62-7BBD-743E9E8C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dirty="0"/>
              <a:t>2025-07-16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4EAADE-FBC9-F387-0F1A-4392C3742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91" y="1994382"/>
            <a:ext cx="5846818" cy="42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56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87812-01E8-4DA4-AEAD-D1EE54919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F6689-6C3A-074D-1772-5F435F041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47813"/>
          </a:xfrm>
        </p:spPr>
        <p:txBody>
          <a:bodyPr>
            <a:normAutofit/>
          </a:bodyPr>
          <a:lstStyle/>
          <a:p>
            <a:r>
              <a:rPr lang="en-GB" dirty="0"/>
              <a:t>Components are .NET classes</a:t>
            </a:r>
          </a:p>
          <a:p>
            <a:r>
              <a:rPr lang="en-GB" dirty="0"/>
              <a:t>Binding parameters</a:t>
            </a:r>
          </a:p>
          <a:p>
            <a:r>
              <a:rPr lang="en-GB" dirty="0"/>
              <a:t>JavaScript interop</a:t>
            </a:r>
          </a:p>
          <a:p>
            <a:r>
              <a:rPr lang="en-GB" dirty="0" err="1"/>
              <a:t>SignalR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CF514-CCF4-D3C5-16AA-CCDCE60C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886FC-AF47-7A3D-774F-F774AA10F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0E2FE-2F0C-F36E-B2C5-19D5D8E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12/25</a:t>
            </a:r>
          </a:p>
        </p:txBody>
      </p:sp>
      <p:pic>
        <p:nvPicPr>
          <p:cNvPr id="1026" name="Picture 2" descr="Client's browser has WASM, .NET Runtime and App code. It does data fetching with the server, which contains APIs.">
            <a:extLst>
              <a:ext uri="{FF2B5EF4-FFF2-40B4-BE49-F238E27FC236}">
                <a16:creationId xmlns:a16="http://schemas.microsoft.com/office/drawing/2014/main" id="{0C10C098-3FCA-889A-1A41-A6DD83E4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55" y="4045573"/>
            <a:ext cx="4992413" cy="1692343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ent's browser has Blazor.js. Client and Server communicate with Persistent Websocket and SignalR (user interactions). The Server contains .NET Runtime, APIs, Server DOM, App code.">
            <a:extLst>
              <a:ext uri="{FF2B5EF4-FFF2-40B4-BE49-F238E27FC236}">
                <a16:creationId xmlns:a16="http://schemas.microsoft.com/office/drawing/2014/main" id="{D9DEB92C-6413-50CF-46BE-4EAD78B6B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72" y="4049557"/>
            <a:ext cx="6003055" cy="1688359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0BF12B-9468-68DA-E442-0E9D8A44EA83}"/>
              </a:ext>
            </a:extLst>
          </p:cNvPr>
          <p:cNvSpPr txBox="1"/>
          <p:nvPr/>
        </p:nvSpPr>
        <p:spPr>
          <a:xfrm>
            <a:off x="2920896" y="5915768"/>
            <a:ext cx="523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[images from https://www.telerik.com/]</a:t>
            </a:r>
          </a:p>
        </p:txBody>
      </p:sp>
    </p:spTree>
    <p:extLst>
      <p:ext uri="{BB962C8B-B14F-4D97-AF65-F5344CB8AC3E}">
        <p14:creationId xmlns:p14="http://schemas.microsoft.com/office/powerpoint/2010/main" val="843275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22F22-246C-AF06-C615-0D757F91A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125F9-1B95-85EE-0999-B95D18CF1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9267-BC46-C883-C766-D5797DF22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47813"/>
          </a:xfrm>
        </p:spPr>
        <p:txBody>
          <a:bodyPr>
            <a:normAutofit/>
          </a:bodyPr>
          <a:lstStyle/>
          <a:p>
            <a:r>
              <a:rPr lang="en-GB" dirty="0"/>
              <a:t>Components are .NET classes</a:t>
            </a:r>
          </a:p>
          <a:p>
            <a:r>
              <a:rPr lang="en-GB" dirty="0"/>
              <a:t>Binding parameters</a:t>
            </a:r>
          </a:p>
          <a:p>
            <a:r>
              <a:rPr lang="en-GB" dirty="0"/>
              <a:t>JavaScript interop</a:t>
            </a:r>
          </a:p>
          <a:p>
            <a:r>
              <a:rPr lang="en-GB" dirty="0" err="1"/>
              <a:t>SignalR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C3E07-A83E-E33F-E11E-9E679DA4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89052-3965-2069-D4C4-B15C1280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CBE8B-1BFA-01BE-A96A-987774A7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12/25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DFF9D1-6AA0-FF66-9023-19C07E36A47D}"/>
              </a:ext>
            </a:extLst>
          </p:cNvPr>
          <p:cNvSpPr txBox="1"/>
          <p:nvPr/>
        </p:nvSpPr>
        <p:spPr>
          <a:xfrm>
            <a:off x="2920896" y="5915768"/>
            <a:ext cx="5232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[images from https://www.telerik.com/]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7F911-34B6-8464-0E42-3F85E7DD50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lient's browser has WASM, .NET Runtime and App code. It does data fetching with the server, which contains APIs.">
            <a:extLst>
              <a:ext uri="{FF2B5EF4-FFF2-40B4-BE49-F238E27FC236}">
                <a16:creationId xmlns:a16="http://schemas.microsoft.com/office/drawing/2014/main" id="{422F4187-15F0-065D-3218-ADB881C5E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49" y="3549502"/>
            <a:ext cx="8526102" cy="2890203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ent's browser has Blazor.js. Client and Server communicate with Persistent Websocket and SignalR (user interactions). The Server contains .NET Runtime, APIs, Server DOM, App code.">
            <a:extLst>
              <a:ext uri="{FF2B5EF4-FFF2-40B4-BE49-F238E27FC236}">
                <a16:creationId xmlns:a16="http://schemas.microsoft.com/office/drawing/2014/main" id="{F1822B70-2BCC-932D-BFC4-FC0490252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949" y="669557"/>
            <a:ext cx="8526102" cy="2397966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737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FC5D0DE-5D6B-7475-ED3C-A766DA92C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934C-F54A-ABB2-FE25-EF769020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Blazor lifecycle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0CE66-0BDD-8B4F-AD62-5F1D1279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16/07/2025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F856-1A04-9729-AA44-ADB900E57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296E0-C31A-5551-D494-76FAE79F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13/25</a:t>
            </a:r>
          </a:p>
        </p:txBody>
      </p:sp>
      <p:pic>
        <p:nvPicPr>
          <p:cNvPr id="4098" name="Picture 2" descr="Component lifecycle events of a Razor component in Blazor">
            <a:extLst>
              <a:ext uri="{FF2B5EF4-FFF2-40B4-BE49-F238E27FC236}">
                <a16:creationId xmlns:a16="http://schemas.microsoft.com/office/drawing/2014/main" id="{B8DCEFA9-028F-AD8C-522B-322D4933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5" y="1991041"/>
            <a:ext cx="3216165" cy="3691242"/>
          </a:xfrm>
          <a:prstGeom prst="rect">
            <a:avLst/>
          </a:prstGeom>
          <a:noFill/>
          <a:ln w="5715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66E6CD-519B-06CB-D90D-2B088D9F2AB8}"/>
              </a:ext>
            </a:extLst>
          </p:cNvPr>
          <p:cNvSpPr txBox="1"/>
          <p:nvPr/>
        </p:nvSpPr>
        <p:spPr>
          <a:xfrm>
            <a:off x="4482662" y="5987018"/>
            <a:ext cx="3226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[https://learn.microsoft.com/]</a:t>
            </a:r>
          </a:p>
        </p:txBody>
      </p:sp>
      <p:pic>
        <p:nvPicPr>
          <p:cNvPr id="4100" name="Picture 4" descr="DOM event processing">
            <a:extLst>
              <a:ext uri="{FF2B5EF4-FFF2-40B4-BE49-F238E27FC236}">
                <a16:creationId xmlns:a16="http://schemas.microsoft.com/office/drawing/2014/main" id="{DCC0F97E-5ADA-D8A2-1674-CD1A88714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83" y="1991041"/>
            <a:ext cx="2971276" cy="1995446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nder lifecycle">
            <a:extLst>
              <a:ext uri="{FF2B5EF4-FFF2-40B4-BE49-F238E27FC236}">
                <a16:creationId xmlns:a16="http://schemas.microsoft.com/office/drawing/2014/main" id="{77649545-25B9-D75E-6A08-D058FAB4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62" y="1965426"/>
            <a:ext cx="2624959" cy="3701136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538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933FF-10B8-54B1-33B5-A4D84AF8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79C6-FFF4-34B6-AEAF-6825A81CA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https://dotnetcore.show/</a:t>
            </a:r>
            <a:endParaRPr lang="en-GB" dirty="0"/>
          </a:p>
          <a:p>
            <a:r>
              <a:rPr lang="en-GB" dirty="0">
                <a:hlinkClick r:id="rId3"/>
              </a:rPr>
              <a:t>https://blazor-university.com/</a:t>
            </a:r>
          </a:p>
          <a:p>
            <a:r>
              <a:rPr lang="en-GB" dirty="0">
                <a:hlinkClick r:id="rId4"/>
              </a:rPr>
              <a:t>https://learn.microsoft.com</a:t>
            </a:r>
            <a:endParaRPr lang="en-GB" dirty="0"/>
          </a:p>
          <a:p>
            <a:r>
              <a:rPr lang="en-GB" dirty="0">
                <a:hlinkClick r:id="rId3"/>
              </a:rPr>
              <a:t>https://dotnet.microsoft.com/en-us/learn/aspnet/blazor-tutorial/intro</a:t>
            </a:r>
          </a:p>
          <a:p>
            <a:r>
              <a:rPr lang="en-GB" dirty="0">
                <a:hlinkClick r:id="rId3"/>
              </a:rPr>
              <a:t>https://blog.stevensanderson.com/2018/02/06/blazor-intro/</a:t>
            </a:r>
            <a:endParaRPr lang="en-GB" dirty="0"/>
          </a:p>
          <a:p>
            <a:r>
              <a:rPr lang="en-GB" dirty="0"/>
              <a:t>Google, obvs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C53D3-1F69-D682-0F42-42090C7E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9707C-AA15-1A97-A2DD-F1F7A1094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B6613-0491-3D44-B0C0-B40E899E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13/25</a:t>
            </a:r>
          </a:p>
        </p:txBody>
      </p:sp>
    </p:spTree>
    <p:extLst>
      <p:ext uri="{BB962C8B-B14F-4D97-AF65-F5344CB8AC3E}">
        <p14:creationId xmlns:p14="http://schemas.microsoft.com/office/powerpoint/2010/main" val="95912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633C3-3787-CAAA-B425-84B573223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D2EFBB-29D9-6EFA-09B7-E6F2DDF1450B}"/>
              </a:ext>
            </a:extLst>
          </p:cNvPr>
          <p:cNvSpPr/>
          <p:nvPr/>
        </p:nvSpPr>
        <p:spPr>
          <a:xfrm>
            <a:off x="0" y="0"/>
            <a:ext cx="12192000" cy="521349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C3C33-B5A4-5C93-B0D3-806FC20F43E1}"/>
              </a:ext>
            </a:extLst>
          </p:cNvPr>
          <p:cNvSpPr/>
          <p:nvPr/>
        </p:nvSpPr>
        <p:spPr>
          <a:xfrm>
            <a:off x="0" y="5213490"/>
            <a:ext cx="12192000" cy="60474"/>
          </a:xfrm>
          <a:prstGeom prst="rect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EA8A6-A494-2C2F-3B48-D583AB171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3. WebAssembly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8E825-8E94-9AC8-5444-A60D446D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14/25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93EF1F-71CF-9364-A2BE-D1FBBCEEF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2F26914-DF77-E6C0-B38E-C75DE7F5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</p:spTree>
    <p:extLst>
      <p:ext uri="{BB962C8B-B14F-4D97-AF65-F5344CB8AC3E}">
        <p14:creationId xmlns:p14="http://schemas.microsoft.com/office/powerpoint/2010/main" val="1010065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4B6FD-81F6-4948-29F7-F004022A6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4C5C-E74E-C1B6-1BEE-2BCA09D9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DCF31-DD4D-7D21-3338-9AF7EB9B4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Client-side computation</a:t>
            </a:r>
          </a:p>
          <a:p>
            <a:r>
              <a:rPr lang="en-GB" dirty="0"/>
              <a:t>More locked-down than JavaScript</a:t>
            </a:r>
          </a:p>
          <a:p>
            <a:r>
              <a:rPr lang="en-GB" dirty="0"/>
              <a:t>JavaScript for non-intensive tasks</a:t>
            </a:r>
          </a:p>
          <a:p>
            <a:r>
              <a:rPr lang="en-GB" b="1" dirty="0"/>
              <a:t>Figma, </a:t>
            </a:r>
            <a:r>
              <a:rPr lang="en-GB" b="1" dirty="0" err="1"/>
              <a:t>Ebay</a:t>
            </a:r>
            <a:r>
              <a:rPr lang="en-GB" b="1" dirty="0"/>
              <a:t> (barcode scanning), WordPress Playground, Photoshop (beta), BBC iPlayer (soon?)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CBC9A-EAF7-E0E9-121E-5CBE0857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DE0E4-D521-F7D8-199F-097ADCD4B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9AC8B-0AD4-0769-028C-EE1FE8F4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15/25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70F74-74CE-0AA8-CCF5-23E479F127F4}"/>
              </a:ext>
            </a:extLst>
          </p:cNvPr>
          <p:cNvSpPr txBox="1"/>
          <p:nvPr/>
        </p:nvSpPr>
        <p:spPr>
          <a:xfrm>
            <a:off x="1879548" y="5987018"/>
            <a:ext cx="8432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[more at </a:t>
            </a:r>
            <a:r>
              <a:rPr lang="en-GB" b="1" dirty="0">
                <a:solidFill>
                  <a:schemeClr val="accent1"/>
                </a:solidFill>
                <a:hlinkClick r:id="rId3"/>
              </a:rPr>
              <a:t>https://web.dev</a:t>
            </a:r>
            <a:r>
              <a:rPr lang="en-GB" b="1" dirty="0">
                <a:solidFill>
                  <a:schemeClr val="accent1"/>
                </a:solidFill>
              </a:rPr>
              <a:t> and </a:t>
            </a:r>
            <a:r>
              <a:rPr lang="en-GB" b="1" dirty="0">
                <a:solidFill>
                  <a:schemeClr val="accent1"/>
                </a:solidFill>
                <a:hlinkClick r:id="rId4"/>
              </a:rPr>
              <a:t>https://madewithwebassembly.com</a:t>
            </a:r>
            <a:r>
              <a:rPr lang="en-GB" b="1" dirty="0">
                <a:solidFill>
                  <a:schemeClr val="accent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72884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35CF7-01E8-9B36-2FCB-A33CB9DF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WebAssembly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92E0D-EDF2-ED31-0204-0567A70D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6943"/>
          </a:xfrm>
        </p:spPr>
        <p:txBody>
          <a:bodyPr numCol="3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Ada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err="1"/>
              <a:t>AssemblyScript</a:t>
            </a: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C/C++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C#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Cobol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Dart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F#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Go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Grain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Haskell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Java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Kotlin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Lua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err="1"/>
              <a:t>Moonbit</a:t>
            </a: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Pascal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PHP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Python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err="1"/>
              <a:t>RemObjects</a:t>
            </a:r>
            <a:r>
              <a:rPr lang="en-GB" dirty="0"/>
              <a:t> Elements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Ruby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Rust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Scala.js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Scheme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Swift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Zig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B4884-624E-EAFF-2B39-85AC3F00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227B4-8F9A-BC75-F2A0-36B2A1E5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Adam Blakey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A1C01-052E-F6C8-BFD7-F7FEA4C7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16/25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FC0752-7131-98B7-3B02-BB616309D509}"/>
              </a:ext>
            </a:extLst>
          </p:cNvPr>
          <p:cNvSpPr txBox="1"/>
          <p:nvPr/>
        </p:nvSpPr>
        <p:spPr>
          <a:xfrm>
            <a:off x="1879548" y="5942568"/>
            <a:ext cx="8432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[</a:t>
            </a:r>
            <a:r>
              <a:rPr lang="en-GB" b="1" dirty="0">
                <a:solidFill>
                  <a:schemeClr val="accent1"/>
                </a:solidFill>
                <a:hlinkClick r:id="rId3"/>
              </a:rPr>
              <a:t>https://webassembly.org/getting-started/developers-guide/</a:t>
            </a:r>
            <a:r>
              <a:rPr lang="en-GB" b="1" dirty="0">
                <a:solidFill>
                  <a:schemeClr val="accent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04922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0EB2B-93EB-4D19-5382-90557403F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B59A5-CCE1-F73C-FDDF-FA7B77E3E581}"/>
              </a:ext>
            </a:extLst>
          </p:cNvPr>
          <p:cNvSpPr/>
          <p:nvPr/>
        </p:nvSpPr>
        <p:spPr>
          <a:xfrm>
            <a:off x="0" y="0"/>
            <a:ext cx="12192000" cy="521349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6E35C-6E22-4486-6D82-4956B05C8431}"/>
              </a:ext>
            </a:extLst>
          </p:cNvPr>
          <p:cNvSpPr/>
          <p:nvPr/>
        </p:nvSpPr>
        <p:spPr>
          <a:xfrm>
            <a:off x="0" y="5213490"/>
            <a:ext cx="12192000" cy="60474"/>
          </a:xfrm>
          <a:prstGeom prst="rect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A05B9-D114-F348-5FEA-D8E82DAD6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4. Demos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AC4D5-35ED-FFE3-9671-415E6C10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17/25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F2C359A-2165-1BA8-4FB5-4A90D2B36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58D64C4-EE2F-7AFA-3C33-B9686D30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</p:spTree>
    <p:extLst>
      <p:ext uri="{BB962C8B-B14F-4D97-AF65-F5344CB8AC3E}">
        <p14:creationId xmlns:p14="http://schemas.microsoft.com/office/powerpoint/2010/main" val="3580135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1050-7340-F474-0812-19AF84E3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84D20-AAB5-A995-B1A9-EBCBB42E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00810-70E7-AA4F-0C36-DFB2F346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2C172-E30E-237B-5F40-B92F5E84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18/25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AE2951-AC24-F5EB-1A4B-7224120F9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0704" y="1811091"/>
            <a:ext cx="4424855" cy="442485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CA358B-94F8-D046-6431-F458BBC519F0}"/>
              </a:ext>
            </a:extLst>
          </p:cNvPr>
          <p:cNvSpPr txBox="1">
            <a:spLocks/>
          </p:cNvSpPr>
          <p:nvPr/>
        </p:nvSpPr>
        <p:spPr>
          <a:xfrm>
            <a:off x="838200" y="5429962"/>
            <a:ext cx="5804338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u="sng" dirty="0">
                <a:solidFill>
                  <a:schemeClr val="accent6">
                    <a:lumMod val="75000"/>
                  </a:schemeClr>
                </a:solidFill>
              </a:rPr>
              <a:t>https://techfast.blakey.family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37A984-CF3A-0EA7-117D-29EA7B718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38" y="2148798"/>
            <a:ext cx="5098924" cy="224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49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1790C-E2BB-7BE8-63D7-B50677A0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Demos 1—3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DF8B5-9166-241C-F981-82FC927F6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12947-BAB6-7A0D-5B69-2D1B7E849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BDD38-34B4-367E-4A4C-BD8E68E4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19/25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DEDA78-2797-AAD0-5F6F-525914F19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175" y="2665660"/>
            <a:ext cx="9749650" cy="331631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7B3645-7F97-A06D-4466-ACF50FDDEF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717550"/>
          </a:xfrm>
        </p:spPr>
        <p:txBody>
          <a:bodyPr numCol="3">
            <a:normAutofit/>
          </a:bodyPr>
          <a:lstStyle/>
          <a:p>
            <a:r>
              <a:rPr lang="en-GB" dirty="0"/>
              <a:t>Default app x3</a:t>
            </a:r>
          </a:p>
          <a:p>
            <a:r>
              <a:rPr lang="en-GB" dirty="0"/>
              <a:t>Server offline</a:t>
            </a:r>
          </a:p>
          <a:p>
            <a:r>
              <a:rPr lang="en-GB" dirty="0"/>
              <a:t>File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E86A8-6BF3-771E-807C-56349E285B38}"/>
              </a:ext>
            </a:extLst>
          </p:cNvPr>
          <p:cNvSpPr txBox="1">
            <a:spLocks/>
          </p:cNvSpPr>
          <p:nvPr/>
        </p:nvSpPr>
        <p:spPr>
          <a:xfrm>
            <a:off x="6387662" y="1081088"/>
            <a:ext cx="5804338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u="sng" dirty="0">
                <a:solidFill>
                  <a:schemeClr val="bg1"/>
                </a:solidFill>
              </a:rPr>
              <a:t>https://techfast.blakey.family</a:t>
            </a:r>
          </a:p>
        </p:txBody>
      </p:sp>
    </p:spTree>
    <p:extLst>
      <p:ext uri="{BB962C8B-B14F-4D97-AF65-F5344CB8AC3E}">
        <p14:creationId xmlns:p14="http://schemas.microsoft.com/office/powerpoint/2010/main" val="1050953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49289-D3C6-8E09-D425-6A9FA0B05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D92783-7DBD-DAC4-496A-F9FE65586950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1A90D9-88A3-3231-E884-E6457F21A977}"/>
              </a:ext>
            </a:extLst>
          </p:cNvPr>
          <p:cNvSpPr/>
          <p:nvPr/>
        </p:nvSpPr>
        <p:spPr>
          <a:xfrm>
            <a:off x="0" y="1697682"/>
            <a:ext cx="12192000" cy="6047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B7F2B-17FA-727E-C99F-B40D47158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Mildly frustrating: 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CE85-4321-7F93-0BE6-8E99F360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1/25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DD843A-D277-A77D-211D-AD313EB4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id="{EC35DE8C-23B1-2730-11CB-1D5A8677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dirty="0"/>
              <a:t>2025-07-16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7C7CA6-024A-A70D-179B-BFB0A5383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591" y="1994382"/>
            <a:ext cx="5846818" cy="42024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1C68E9-96C8-080B-52B7-9A2F9E7274B8}"/>
              </a:ext>
            </a:extLst>
          </p:cNvPr>
          <p:cNvSpPr/>
          <p:nvPr/>
        </p:nvSpPr>
        <p:spPr>
          <a:xfrm>
            <a:off x="3828831" y="5420720"/>
            <a:ext cx="1366345" cy="436515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825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765B-0E99-F007-1A32-99729E8F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17EB9-6662-A75D-828B-13B531E452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Silly form validation</a:t>
            </a:r>
          </a:p>
          <a:p>
            <a:r>
              <a:rPr lang="en-GB" dirty="0"/>
              <a:t>Entirely client-side in WASM</a:t>
            </a:r>
          </a:p>
          <a:p>
            <a:r>
              <a:rPr lang="en-GB" dirty="0"/>
              <a:t>Bound checkboxes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E898F-CA2D-F4E4-3D40-DA711947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FD21B-2808-B129-EEC3-EBB45AFB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4DBCE-21BB-4328-3AC3-39F461D9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20/25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A64FE7-9445-096E-E13A-DDA7DE771D66}"/>
              </a:ext>
            </a:extLst>
          </p:cNvPr>
          <p:cNvSpPr txBox="1">
            <a:spLocks/>
          </p:cNvSpPr>
          <p:nvPr/>
        </p:nvSpPr>
        <p:spPr>
          <a:xfrm>
            <a:off x="6387662" y="1081088"/>
            <a:ext cx="5804338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u="sng" dirty="0">
                <a:solidFill>
                  <a:schemeClr val="bg1"/>
                </a:solidFill>
              </a:rPr>
              <a:t>https://techfast.blakey.family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7D72C6-454B-0BD8-1AE3-935B5F7CD6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531"/>
          <a:stretch>
            <a:fillRect/>
          </a:stretch>
        </p:blipFill>
        <p:spPr>
          <a:xfrm>
            <a:off x="838200" y="1916064"/>
            <a:ext cx="3759200" cy="3158662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4CF03D-4A32-999E-D423-7AF3C10D6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946" y="5357815"/>
            <a:ext cx="7855307" cy="71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04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DF154-AA0F-6B45-B5D0-FC96B9AF6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6FBF1-2A37-F8EA-15CD-E85C6A36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62ACF-2AC3-C1E0-D030-14AFD65ADE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Features</a:t>
            </a:r>
          </a:p>
          <a:p>
            <a:pPr lvl="1"/>
            <a:r>
              <a:rPr lang="en-GB" dirty="0"/>
              <a:t>Real-time chat</a:t>
            </a:r>
          </a:p>
          <a:p>
            <a:pPr lvl="1"/>
            <a:r>
              <a:rPr lang="en-GB" dirty="0"/>
              <a:t>Event handlers in Singleton C# web server service</a:t>
            </a:r>
          </a:p>
          <a:p>
            <a:pPr lvl="1"/>
            <a:r>
              <a:rPr lang="en-GB" dirty="0"/>
              <a:t>Client-side browser storage</a:t>
            </a:r>
          </a:p>
          <a:p>
            <a:r>
              <a:rPr lang="en-GB" dirty="0"/>
              <a:t>Packages</a:t>
            </a:r>
          </a:p>
          <a:p>
            <a:pPr lvl="1"/>
            <a:r>
              <a:rPr lang="en-GB" dirty="0" err="1"/>
              <a:t>MudBlazor</a:t>
            </a:r>
            <a:endParaRPr lang="en-GB" dirty="0"/>
          </a:p>
          <a:p>
            <a:pPr lvl="1"/>
            <a:r>
              <a:rPr lang="en-GB" dirty="0" err="1"/>
              <a:t>Blazored.LocalStorage</a:t>
            </a:r>
            <a:endParaRPr lang="en-GB" dirty="0"/>
          </a:p>
          <a:p>
            <a:pPr lvl="1"/>
            <a:r>
              <a:rPr lang="en-GB" dirty="0" err="1"/>
              <a:t>Profanity.Detector</a:t>
            </a:r>
            <a:endParaRPr lang="en-GB" dirty="0"/>
          </a:p>
          <a:p>
            <a:pPr lvl="1"/>
            <a:r>
              <a:rPr lang="en-GB" dirty="0" err="1"/>
              <a:t>morelinq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0FA8A-538F-C85B-F670-350FB077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A2D8B-A31B-211B-8B92-53410327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9EB9E-8594-B077-66F4-AFE528AAC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21/25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DE19BB-DE13-DA3C-F714-160F7D38B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24" y="2000765"/>
            <a:ext cx="4667901" cy="4001058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B14D8-0AC3-84E2-A943-DD5F7BCD56B9}"/>
              </a:ext>
            </a:extLst>
          </p:cNvPr>
          <p:cNvSpPr txBox="1">
            <a:spLocks/>
          </p:cNvSpPr>
          <p:nvPr/>
        </p:nvSpPr>
        <p:spPr>
          <a:xfrm>
            <a:off x="6387662" y="1081088"/>
            <a:ext cx="5804338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u="sng" dirty="0">
                <a:solidFill>
                  <a:schemeClr val="bg1"/>
                </a:solidFill>
              </a:rPr>
              <a:t>https://techfast.blakey.family</a:t>
            </a:r>
          </a:p>
        </p:txBody>
      </p:sp>
    </p:spTree>
    <p:extLst>
      <p:ext uri="{BB962C8B-B14F-4D97-AF65-F5344CB8AC3E}">
        <p14:creationId xmlns:p14="http://schemas.microsoft.com/office/powerpoint/2010/main" val="1127569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28D2F-3F09-291B-F8DD-FC83D7A17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0459-3100-CB72-1902-7248F6ED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B04EF-9427-6577-E08A-1ED1694B91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Features</a:t>
            </a:r>
          </a:p>
          <a:p>
            <a:pPr lvl="1"/>
            <a:r>
              <a:rPr lang="en-GB" dirty="0" err="1"/>
              <a:t>SignalR</a:t>
            </a:r>
            <a:r>
              <a:rPr lang="en-GB" dirty="0"/>
              <a:t> hubs</a:t>
            </a:r>
          </a:p>
          <a:p>
            <a:pPr lvl="1"/>
            <a:r>
              <a:rPr lang="en-GB" dirty="0" err="1"/>
              <a:t>MouseUp</a:t>
            </a:r>
            <a:endParaRPr lang="en-GB" dirty="0"/>
          </a:p>
          <a:p>
            <a:pPr lvl="1"/>
            <a:r>
              <a:rPr lang="en-GB" dirty="0"/>
              <a:t>Simple CSS transformations</a:t>
            </a:r>
          </a:p>
          <a:p>
            <a:pPr lvl="1"/>
            <a:r>
              <a:rPr lang="en-GB" b="1" dirty="0"/>
              <a:t>No </a:t>
            </a:r>
            <a:r>
              <a:rPr lang="en-GB" dirty="0"/>
              <a:t>persistence</a:t>
            </a:r>
            <a:endParaRPr lang="en-GB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B6E70-09F5-E917-D9B1-CA1F707C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C2288-B1EC-20BB-7CD5-35D7100B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46F22-E5AE-078C-E5E9-542A3D94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22/25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01C593-4053-20DF-75A5-581E983362A8}"/>
              </a:ext>
            </a:extLst>
          </p:cNvPr>
          <p:cNvSpPr txBox="1">
            <a:spLocks/>
          </p:cNvSpPr>
          <p:nvPr/>
        </p:nvSpPr>
        <p:spPr>
          <a:xfrm>
            <a:off x="6387662" y="1081088"/>
            <a:ext cx="5804338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u="sng" dirty="0">
                <a:solidFill>
                  <a:schemeClr val="bg1"/>
                </a:solidFill>
              </a:rPr>
              <a:t>https://techfast.blakey.family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5EA995-3BCC-0C2C-3F3A-30A0DF8EEE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70" t="1656" r="497" b="1681"/>
          <a:stretch>
            <a:fillRect/>
          </a:stretch>
        </p:blipFill>
        <p:spPr>
          <a:xfrm>
            <a:off x="850900" y="2039143"/>
            <a:ext cx="3962400" cy="3924301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3729258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2ACB3-AC2A-0012-640C-865321786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C56B5-C082-366C-233F-531AA1125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 7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1157F-D720-26A9-A107-54DB04AA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01C4A-C8E7-4D91-8AEF-59F485A0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E0681-99C5-F94E-2C38-711D2080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23/25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E7418-81B9-6681-D382-5B51A14F0682}"/>
              </a:ext>
            </a:extLst>
          </p:cNvPr>
          <p:cNvSpPr txBox="1">
            <a:spLocks/>
          </p:cNvSpPr>
          <p:nvPr/>
        </p:nvSpPr>
        <p:spPr>
          <a:xfrm>
            <a:off x="6387662" y="1081088"/>
            <a:ext cx="5804338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u="sng" dirty="0">
                <a:solidFill>
                  <a:schemeClr val="bg1"/>
                </a:solidFill>
              </a:rPr>
              <a:t>https://techfast.blakey.family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7D3E80-DFA2-6188-0D7C-50DBB12E9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23" y="1960561"/>
            <a:ext cx="5128178" cy="3122003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2AE04F9-60B3-29E2-A75F-C2C8FE19899D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Features</a:t>
            </a:r>
          </a:p>
          <a:p>
            <a:pPr lvl="1"/>
            <a:r>
              <a:rPr lang="en-GB" dirty="0"/>
              <a:t>Select seat in real-time</a:t>
            </a:r>
          </a:p>
          <a:p>
            <a:pPr lvl="1"/>
            <a:r>
              <a:rPr lang="en-GB" dirty="0"/>
              <a:t>Clicking, dragging, and zooming</a:t>
            </a:r>
          </a:p>
          <a:p>
            <a:pPr lvl="1"/>
            <a:r>
              <a:rPr lang="en-GB" b="1" dirty="0"/>
              <a:t>No</a:t>
            </a:r>
            <a:r>
              <a:rPr lang="en-GB" dirty="0"/>
              <a:t> persistence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9542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A66A4-6744-1C3E-8A74-6C1195A4A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684A-052E-7B2F-2F25-431A426A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C4D76-38C8-D4EA-0750-3717CA5FD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Hosting models</a:t>
            </a:r>
          </a:p>
          <a:p>
            <a:r>
              <a:rPr lang="en-GB" dirty="0"/>
              <a:t>Data binding</a:t>
            </a:r>
          </a:p>
          <a:p>
            <a:r>
              <a:rPr lang="en-GB" dirty="0"/>
              <a:t>Entirely WASM apps</a:t>
            </a:r>
          </a:p>
          <a:p>
            <a:r>
              <a:rPr lang="en-GB" dirty="0"/>
              <a:t>Rich package availability</a:t>
            </a:r>
          </a:p>
          <a:p>
            <a:r>
              <a:rPr lang="en-GB" dirty="0"/>
              <a:t>Real-time via event handlers &amp; </a:t>
            </a:r>
            <a:r>
              <a:rPr lang="en-GB" dirty="0" err="1"/>
              <a:t>SignalR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26B1A-0AA4-7C1D-3F9E-7891BB56B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8D794-2D55-79A5-FD1B-BE3C55C6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4F350-DC32-3B20-F850-276E5B07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GB" dirty="0"/>
              <a:t>24/25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B0AFD5-6055-FE65-BC7A-B82AACC74044}"/>
              </a:ext>
            </a:extLst>
          </p:cNvPr>
          <p:cNvSpPr txBox="1">
            <a:spLocks/>
          </p:cNvSpPr>
          <p:nvPr/>
        </p:nvSpPr>
        <p:spPr>
          <a:xfrm>
            <a:off x="6387662" y="1081088"/>
            <a:ext cx="5804338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u="sng" dirty="0">
                <a:solidFill>
                  <a:schemeClr val="bg1"/>
                </a:solidFill>
              </a:rPr>
              <a:t>https://techfast.blakey.family</a:t>
            </a:r>
          </a:p>
        </p:txBody>
      </p:sp>
    </p:spTree>
    <p:extLst>
      <p:ext uri="{BB962C8B-B14F-4D97-AF65-F5344CB8AC3E}">
        <p14:creationId xmlns:p14="http://schemas.microsoft.com/office/powerpoint/2010/main" val="3132446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0D34B-C5F1-3F69-BA76-3416CAE13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3A3487-CC83-6E3D-69C6-AF3164DED91B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C6582D-BD5C-176D-7E50-041AA8B2F514}"/>
              </a:ext>
            </a:extLst>
          </p:cNvPr>
          <p:cNvSpPr/>
          <p:nvPr/>
        </p:nvSpPr>
        <p:spPr>
          <a:xfrm>
            <a:off x="0" y="1697682"/>
            <a:ext cx="12192000" cy="6047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78D81-CDAC-0D61-97A8-84A3C8190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CD187-ABFA-F575-4D10-FB310C303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25/25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76AE00-1382-DD67-4D3B-39353EB1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id="{B8A55757-76B3-8BF6-511A-1228B09E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A3639-28E6-BC7C-B268-D19A8A5443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433050" cy="4351338"/>
          </a:xfrm>
        </p:spPr>
        <p:txBody>
          <a:bodyPr>
            <a:normAutofit/>
          </a:bodyPr>
          <a:lstStyle/>
          <a:p>
            <a:r>
              <a:rPr lang="en-GB" dirty="0"/>
              <a:t>Blazor is pretty cool</a:t>
            </a:r>
          </a:p>
          <a:p>
            <a:pPr lvl="1"/>
            <a:r>
              <a:rPr lang="en-GB" dirty="0"/>
              <a:t>Interactive C# web apps</a:t>
            </a:r>
          </a:p>
          <a:p>
            <a:r>
              <a:rPr lang="en-GB" dirty="0"/>
              <a:t>WebAssembly is pretty cool</a:t>
            </a:r>
          </a:p>
          <a:p>
            <a:pPr lvl="1"/>
            <a:r>
              <a:rPr lang="en-GB" dirty="0"/>
              <a:t>Client-side byte-code</a:t>
            </a:r>
          </a:p>
        </p:txBody>
      </p:sp>
    </p:spTree>
    <p:extLst>
      <p:ext uri="{BB962C8B-B14F-4D97-AF65-F5344CB8AC3E}">
        <p14:creationId xmlns:p14="http://schemas.microsoft.com/office/powerpoint/2010/main" val="208643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70463-46EE-BB66-F53F-8051109F1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2DDF50-666B-A736-59AA-9E9BDE1A7AD7}"/>
              </a:ext>
            </a:extLst>
          </p:cNvPr>
          <p:cNvSpPr/>
          <p:nvPr/>
        </p:nvSpPr>
        <p:spPr>
          <a:xfrm>
            <a:off x="0" y="0"/>
            <a:ext cx="12192000" cy="521349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8380FE-29B8-3636-8683-DB487DFFA803}"/>
              </a:ext>
            </a:extLst>
          </p:cNvPr>
          <p:cNvSpPr/>
          <p:nvPr/>
        </p:nvSpPr>
        <p:spPr>
          <a:xfrm>
            <a:off x="0" y="5213490"/>
            <a:ext cx="12192000" cy="6047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58FE7-FC79-4FF2-EB4D-42AA63F74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Adam Blakey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16EA11-0C4B-4958-B817-8D715ABC5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43" y="731983"/>
            <a:ext cx="3060914" cy="3060914"/>
          </a:xfrm>
          <a:prstGeom prst="roundRect">
            <a:avLst>
              <a:gd name="adj" fmla="val 702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3FD39AA-795D-609A-BF07-F5F44A4B6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844" y="5856855"/>
            <a:ext cx="389796" cy="34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orld wide black symbol - Free web icons">
            <a:extLst>
              <a:ext uri="{FF2B5EF4-FFF2-40B4-BE49-F238E27FC236}">
                <a16:creationId xmlns:a16="http://schemas.microsoft.com/office/drawing/2014/main" id="{DC0763A7-B7A4-3284-1F54-297C600A6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843" y="5351461"/>
            <a:ext cx="389796" cy="38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8FD472FE-23EF-AB45-639A-4E115C778DA8}"/>
              </a:ext>
            </a:extLst>
          </p:cNvPr>
          <p:cNvSpPr txBox="1">
            <a:spLocks/>
          </p:cNvSpPr>
          <p:nvPr/>
        </p:nvSpPr>
        <p:spPr>
          <a:xfrm>
            <a:off x="4797532" y="5379823"/>
            <a:ext cx="4114800" cy="389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https://</a:t>
            </a:r>
            <a:r>
              <a:rPr lang="en-GB" sz="2000" b="1" dirty="0"/>
              <a:t>adam.blakey.family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5AB1F98-1111-7C2C-1CDA-1AAEAB490AFE}"/>
              </a:ext>
            </a:extLst>
          </p:cNvPr>
          <p:cNvSpPr txBox="1">
            <a:spLocks/>
          </p:cNvSpPr>
          <p:nvPr/>
        </p:nvSpPr>
        <p:spPr>
          <a:xfrm>
            <a:off x="4797532" y="5839684"/>
            <a:ext cx="4114800" cy="389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err="1"/>
              <a:t>adam.blakey.family</a:t>
            </a:r>
            <a:endParaRPr lang="en-GB" sz="2000" b="1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CBDCBBB-413B-CBD1-03CC-0BDE2A63BA14}"/>
              </a:ext>
            </a:extLst>
          </p:cNvPr>
          <p:cNvSpPr txBox="1">
            <a:spLocks/>
          </p:cNvSpPr>
          <p:nvPr/>
        </p:nvSpPr>
        <p:spPr>
          <a:xfrm>
            <a:off x="4797532" y="6332105"/>
            <a:ext cx="4114800" cy="389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/</a:t>
            </a:r>
            <a:r>
              <a:rPr lang="en-GB" sz="2000" b="1" dirty="0" err="1"/>
              <a:t>adamblakey</a:t>
            </a:r>
            <a:endParaRPr lang="en-GB" sz="2000" b="1" dirty="0"/>
          </a:p>
        </p:txBody>
      </p:sp>
      <p:pic>
        <p:nvPicPr>
          <p:cNvPr id="3090" name="Picture 18" descr="Black linkedin 3 icon - Free black site logo icons">
            <a:extLst>
              <a:ext uri="{FF2B5EF4-FFF2-40B4-BE49-F238E27FC236}">
                <a16:creationId xmlns:a16="http://schemas.microsoft.com/office/drawing/2014/main" id="{1FC9220C-EF83-3230-82F4-5893F31AF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843" y="6316883"/>
            <a:ext cx="389796" cy="38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49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B8206E-E8CA-4B34-920E-3227776ACE92}"/>
              </a:ext>
            </a:extLst>
          </p:cNvPr>
          <p:cNvSpPr txBox="1">
            <a:spLocks/>
          </p:cNvSpPr>
          <p:nvPr/>
        </p:nvSpPr>
        <p:spPr>
          <a:xfrm>
            <a:off x="879475" y="142645"/>
            <a:ext cx="10433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Form code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A321F1-72CF-D9A9-3A18-DF6F1B65D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444" y="720333"/>
            <a:ext cx="8145012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84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BC92C-3E9F-E80B-60DE-F75C55E03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174309-11AC-6108-8927-2CB8BE35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277"/>
            <a:ext cx="12192000" cy="352548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A836E0-7252-1110-C670-F859C3F35B71}"/>
              </a:ext>
            </a:extLst>
          </p:cNvPr>
          <p:cNvSpPr txBox="1">
            <a:spLocks/>
          </p:cNvSpPr>
          <p:nvPr/>
        </p:nvSpPr>
        <p:spPr>
          <a:xfrm>
            <a:off x="879475" y="142645"/>
            <a:ext cx="10433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unito Sans Normal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Game code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97A844-22C7-4473-AAD6-793F873F7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5" y="4265383"/>
            <a:ext cx="5828425" cy="25421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DF8DE4-7655-CA24-7F92-73A9B52AC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725" y="4256223"/>
            <a:ext cx="3636198" cy="25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38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E24236-1FC4-DB59-C17C-96C8AFF44AC6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08D757-1FE1-FB10-8772-DF83D8E341FB}"/>
              </a:ext>
            </a:extLst>
          </p:cNvPr>
          <p:cNvSpPr/>
          <p:nvPr/>
        </p:nvSpPr>
        <p:spPr>
          <a:xfrm>
            <a:off x="0" y="1697682"/>
            <a:ext cx="12192000" cy="6047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5F434-8540-A60E-F556-7596D7D0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Mildly frustrating: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F84F3-405C-4E13-E46C-1BB03534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2/25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B314FB-FDD8-3E68-71E5-C62C10A95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90C4F07-08AD-271E-B90D-2D4F2D24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0F05A-ECF1-77CF-5658-D9F25C810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82" y="1976465"/>
            <a:ext cx="7020036" cy="423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01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C03D9-3E63-7F20-3934-CB4E693EC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09976-2E3E-07F9-9E46-5B077A96DAEA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CEF81-9631-FB2D-A482-BF0625312A25}"/>
              </a:ext>
            </a:extLst>
          </p:cNvPr>
          <p:cNvSpPr/>
          <p:nvPr/>
        </p:nvSpPr>
        <p:spPr>
          <a:xfrm>
            <a:off x="0" y="1697682"/>
            <a:ext cx="12192000" cy="6047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9E4548-A541-05B1-22F7-6350C22F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Mildly frustrating: 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E0621-D7FA-DF6D-D6BB-EC6B9208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2/25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E2DF327-A26D-84CA-3C48-439DFA43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ED05642-749B-5181-FB09-ED1C290C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2025-07-16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68750F-154A-859A-A05F-B42CED3A0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82" y="1976465"/>
            <a:ext cx="7020036" cy="42339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C7B599-F1A0-D89C-BE76-E129B27726E1}"/>
              </a:ext>
            </a:extLst>
          </p:cNvPr>
          <p:cNvSpPr/>
          <p:nvPr/>
        </p:nvSpPr>
        <p:spPr>
          <a:xfrm>
            <a:off x="3384331" y="4093444"/>
            <a:ext cx="3037490" cy="436515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761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781F3D8-445F-1370-5577-5AEDC63A8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85A702-6EE0-3149-81D8-4D52751BC7F1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786DB2-A2E5-679B-8CB9-7714E1320C45}"/>
              </a:ext>
            </a:extLst>
          </p:cNvPr>
          <p:cNvSpPr/>
          <p:nvPr/>
        </p:nvSpPr>
        <p:spPr>
          <a:xfrm>
            <a:off x="0" y="1697682"/>
            <a:ext cx="12192000" cy="6047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93CEF-A916-E7AB-8BAA-F12E59D2F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Mildly frustrating: III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DCE36-309C-2120-BAB7-C00938D1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910-451E-414F-A9EE-BAA1585FA41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9CAACD-DFD4-EAAC-F6AB-E4545AE0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id="{36C65B47-6AF0-213B-CE71-4E24029D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dirty="0"/>
              <a:t>2025-07-16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C96CF4-8A24-03A5-F15C-DE9D05A76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41" y="1984190"/>
            <a:ext cx="6545318" cy="423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30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7CDA433-7E75-D32E-6A44-05BD492C9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613319-D39A-B083-5BA8-F84BFC2FF38A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92009-8BF7-8FAF-6C0A-9CC4E437301F}"/>
              </a:ext>
            </a:extLst>
          </p:cNvPr>
          <p:cNvSpPr/>
          <p:nvPr/>
        </p:nvSpPr>
        <p:spPr>
          <a:xfrm>
            <a:off x="0" y="1697682"/>
            <a:ext cx="12192000" cy="6047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00CC8-1A75-1085-F392-9855353C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Mildly frustrating: III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6C624-F1E4-BAAB-13EB-0007AB9C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910-451E-414F-A9EE-BAA1585FA41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78E8114-83AF-7FEF-D456-BA9B67A09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16" name="Date Placeholder 7">
            <a:extLst>
              <a:ext uri="{FF2B5EF4-FFF2-40B4-BE49-F238E27FC236}">
                <a16:creationId xmlns:a16="http://schemas.microsoft.com/office/drawing/2014/main" id="{16F2BC93-9DB4-338D-A16A-6450C73B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dirty="0"/>
              <a:t>2025-07-16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04E419-1402-43A9-A692-D2B01C624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41" y="1984190"/>
            <a:ext cx="6545318" cy="42305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545561-ABCA-E018-A41C-7E0B61BD6E87}"/>
              </a:ext>
            </a:extLst>
          </p:cNvPr>
          <p:cNvSpPr/>
          <p:nvPr/>
        </p:nvSpPr>
        <p:spPr>
          <a:xfrm>
            <a:off x="3581400" y="4239620"/>
            <a:ext cx="1866900" cy="436515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972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356E042-7770-21C5-7773-2BAEC64D6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88D7C4-804B-1A04-AB1A-5D4354C9D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82" y="1976466"/>
            <a:ext cx="7027124" cy="42382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83A12D-B642-9E40-3BC4-72B83BCB57F1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E5C04F-37BE-3225-940C-7300A3841FAA}"/>
              </a:ext>
            </a:extLst>
          </p:cNvPr>
          <p:cNvSpPr/>
          <p:nvPr/>
        </p:nvSpPr>
        <p:spPr>
          <a:xfrm>
            <a:off x="0" y="1697682"/>
            <a:ext cx="12192000" cy="6047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4844B-4747-4F28-CE57-9C87C230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Mildly frustrating: 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0D4EA-6259-D5FF-63EE-924E3C76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FC1AE3-EE1D-6130-BD78-98DC27C1E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8CC832EC-81C0-CFEF-E7E4-D9937E56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dirty="0"/>
              <a:t>2025-07-16</a:t>
            </a:r>
          </a:p>
        </p:txBody>
      </p:sp>
    </p:spTree>
    <p:extLst>
      <p:ext uri="{BB962C8B-B14F-4D97-AF65-F5344CB8AC3E}">
        <p14:creationId xmlns:p14="http://schemas.microsoft.com/office/powerpoint/2010/main" val="419704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96E15D6-1285-0745-D588-76CFE6C31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46146F-3FF9-683D-707E-26E6EDDE1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82" y="1976466"/>
            <a:ext cx="7027124" cy="42382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3139EA-BB8B-645B-5DE3-14BF11FFE5B1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D0DC99-A820-2FD7-A552-821A2116247A}"/>
              </a:ext>
            </a:extLst>
          </p:cNvPr>
          <p:cNvSpPr/>
          <p:nvPr/>
        </p:nvSpPr>
        <p:spPr>
          <a:xfrm>
            <a:off x="0" y="1697682"/>
            <a:ext cx="12192000" cy="60474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30FB3-262B-0DC7-3E75-00A49836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Mildly frustrating: IV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C66EC-22D3-9F41-B6BC-21F1A505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FB1C7D-E5F7-9941-F7F3-6707136D5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Adam Blakey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7558DED9-658F-49F5-A53F-821A4D9651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dirty="0"/>
              <a:t>2025-07-16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4EFA6C-C0D6-9662-CD7E-DE684CAAADF6}"/>
              </a:ext>
            </a:extLst>
          </p:cNvPr>
          <p:cNvSpPr/>
          <p:nvPr/>
        </p:nvSpPr>
        <p:spPr>
          <a:xfrm>
            <a:off x="3384331" y="4900020"/>
            <a:ext cx="1366345" cy="436515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02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uxbpjx66j6phqumtmkm2txqtq32uwk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111827"/>
      </a:dk1>
      <a:lt1>
        <a:sysClr val="window" lastClr="FFFFFF"/>
      </a:lt1>
      <a:dk2>
        <a:srgbClr val="44546A"/>
      </a:dk2>
      <a:lt2>
        <a:srgbClr val="E7E6E6"/>
      </a:lt2>
      <a:accent1>
        <a:srgbClr val="17257D"/>
      </a:accent1>
      <a:accent2>
        <a:srgbClr val="A63376"/>
      </a:accent2>
      <a:accent3>
        <a:srgbClr val="EE8228"/>
      </a:accent3>
      <a:accent4>
        <a:srgbClr val="FFC000"/>
      </a:accent4>
      <a:accent5>
        <a:srgbClr val="5B9BD5"/>
      </a:accent5>
      <a:accent6>
        <a:srgbClr val="70AD47"/>
      </a:accent6>
      <a:hlink>
        <a:srgbClr val="17257D"/>
      </a:hlink>
      <a:folHlink>
        <a:srgbClr val="1725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6445</TotalTime>
  <Words>1063</Words>
  <Application>Microsoft Office PowerPoint</Application>
  <PresentationFormat>Widescreen</PresentationFormat>
  <Paragraphs>358</Paragraphs>
  <Slides>38</Slides>
  <Notes>11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Nunito Sans Normal</vt:lpstr>
      <vt:lpstr>Office Theme</vt:lpstr>
      <vt:lpstr>Lights, Camera, Blazor: Modernising cinema software with C# and Blazor</vt:lpstr>
      <vt:lpstr>Mildly frustrating: I</vt:lpstr>
      <vt:lpstr>Mildly frustrating: I</vt:lpstr>
      <vt:lpstr>Mildly frustrating: II</vt:lpstr>
      <vt:lpstr>Mildly frustrating: II</vt:lpstr>
      <vt:lpstr>Mildly frustrating: III</vt:lpstr>
      <vt:lpstr>Mildly frustrating: III</vt:lpstr>
      <vt:lpstr>Mildly frustrating: IV</vt:lpstr>
      <vt:lpstr>Mildly frustrating: IV</vt:lpstr>
      <vt:lpstr>Mildly frustrating: III</vt:lpstr>
      <vt:lpstr>Mildly frustrating: III</vt:lpstr>
      <vt:lpstr>Mildly frustrating</vt:lpstr>
      <vt:lpstr>Introducing WebAssembly</vt:lpstr>
      <vt:lpstr>Hi, I’m Adam</vt:lpstr>
      <vt:lpstr>Today’s talk</vt:lpstr>
      <vt:lpstr>Short background</vt:lpstr>
      <vt:lpstr>2. Blazor</vt:lpstr>
      <vt:lpstr>A brief history of interactive web apps</vt:lpstr>
      <vt:lpstr>What is Blazor?</vt:lpstr>
      <vt:lpstr>Some details</vt:lpstr>
      <vt:lpstr>Some details</vt:lpstr>
      <vt:lpstr>Blazor lifecycle</vt:lpstr>
      <vt:lpstr>Keen?</vt:lpstr>
      <vt:lpstr>3. WebAssembly</vt:lpstr>
      <vt:lpstr>WebAssembly</vt:lpstr>
      <vt:lpstr>Use WebAssembly</vt:lpstr>
      <vt:lpstr>4. Demos</vt:lpstr>
      <vt:lpstr>Demos</vt:lpstr>
      <vt:lpstr>Demos 1—3</vt:lpstr>
      <vt:lpstr>Demo 4</vt:lpstr>
      <vt:lpstr>Demo 5</vt:lpstr>
      <vt:lpstr>Demo 6</vt:lpstr>
      <vt:lpstr>Demo 7</vt:lpstr>
      <vt:lpstr>Demo summary</vt:lpstr>
      <vt:lpstr>In summary</vt:lpstr>
      <vt:lpstr>Adam Blakey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 Blakey</dc:creator>
  <cp:lastModifiedBy>Adam Blakey</cp:lastModifiedBy>
  <cp:revision>153</cp:revision>
  <dcterms:created xsi:type="dcterms:W3CDTF">2025-06-15T18:03:40Z</dcterms:created>
  <dcterms:modified xsi:type="dcterms:W3CDTF">2025-07-15T22:42:36Z</dcterms:modified>
</cp:coreProperties>
</file>